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handoutMasterIdLst>
    <p:handoutMasterId r:id="rId19"/>
  </p:handoutMasterIdLst>
  <p:sldIdLst>
    <p:sldId id="256" r:id="rId5"/>
    <p:sldId id="276" r:id="rId6"/>
    <p:sldId id="260" r:id="rId7"/>
    <p:sldId id="261" r:id="rId8"/>
    <p:sldId id="275" r:id="rId9"/>
    <p:sldId id="264" r:id="rId10"/>
    <p:sldId id="258" r:id="rId11"/>
    <p:sldId id="281" r:id="rId12"/>
    <p:sldId id="268" r:id="rId13"/>
    <p:sldId id="273" r:id="rId14"/>
    <p:sldId id="270" r:id="rId15"/>
    <p:sldId id="269" r:id="rId16"/>
    <p:sldId id="271" r:id="rId17"/>
    <p:sldId id="274" r:id="rId1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01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6" d="100"/>
          <a:sy n="96" d="100"/>
        </p:scale>
        <p:origin x="612"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95E1DD-7711-47C4-BE28-37A61EBE503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de-DE"/>
        </a:p>
      </dgm:t>
    </dgm:pt>
    <dgm:pt modelId="{BD89EA0C-F558-4FC7-80C4-B820E162694C}">
      <dgm:prSet phldrT="[Text]" custT="1"/>
      <dgm:spPr/>
      <dgm:t>
        <a:bodyPr/>
        <a:lstStyle/>
        <a:p>
          <a:pPr algn="ctr">
            <a:lnSpc>
              <a:spcPct val="100000"/>
            </a:lnSpc>
            <a:spcAft>
              <a:spcPts val="0"/>
            </a:spcAft>
          </a:pPr>
          <a:r>
            <a:rPr lang="de-DE" sz="2000" dirty="0"/>
            <a:t>Zeugnisnoten der Überprüfungsfächer </a:t>
          </a:r>
        </a:p>
      </dgm:t>
    </dgm:pt>
    <dgm:pt modelId="{18BF8379-2DAE-43E0-9ED5-6D4DF5874F49}" type="parTrans" cxnId="{5C5EAED1-9934-4B24-81E6-46A981A13772}">
      <dgm:prSet/>
      <dgm:spPr/>
      <dgm:t>
        <a:bodyPr/>
        <a:lstStyle/>
        <a:p>
          <a:pPr algn="ctr"/>
          <a:endParaRPr lang="de-DE"/>
        </a:p>
      </dgm:t>
    </dgm:pt>
    <dgm:pt modelId="{1F1ED2FF-4B8C-4339-88CC-4D09182B34B9}" type="sibTrans" cxnId="{5C5EAED1-9934-4B24-81E6-46A981A13772}">
      <dgm:prSet/>
      <dgm:spPr/>
      <dgm:t>
        <a:bodyPr/>
        <a:lstStyle/>
        <a:p>
          <a:pPr algn="ctr"/>
          <a:endParaRPr lang="de-DE"/>
        </a:p>
      </dgm:t>
    </dgm:pt>
    <dgm:pt modelId="{DB6B3E13-9632-41B8-852B-45E80F7823C2}">
      <dgm:prSet phldrT="[Text]" custT="1"/>
      <dgm:spPr/>
      <dgm:t>
        <a:bodyPr/>
        <a:lstStyle/>
        <a:p>
          <a:pPr algn="ctr">
            <a:lnSpc>
              <a:spcPct val="100000"/>
            </a:lnSpc>
            <a:spcAft>
              <a:spcPts val="0"/>
            </a:spcAft>
          </a:pPr>
          <a:r>
            <a:rPr lang="de-DE" sz="2000" dirty="0"/>
            <a:t>40% </a:t>
          </a:r>
        </a:p>
        <a:p>
          <a:pPr algn="ctr">
            <a:lnSpc>
              <a:spcPct val="100000"/>
            </a:lnSpc>
            <a:spcAft>
              <a:spcPts val="0"/>
            </a:spcAft>
          </a:pPr>
          <a:r>
            <a:rPr lang="de-DE" sz="2000" dirty="0"/>
            <a:t>(Mathe 49%)</a:t>
          </a:r>
        </a:p>
      </dgm:t>
    </dgm:pt>
    <dgm:pt modelId="{99F2E21C-19E1-450E-B50F-61731DE9E5D8}" type="parTrans" cxnId="{D9E8B3CF-601F-45DE-ACAE-C9ECF8D3A481}">
      <dgm:prSet custT="1"/>
      <dgm:spPr/>
      <dgm:t>
        <a:bodyPr/>
        <a:lstStyle/>
        <a:p>
          <a:pPr algn="ctr">
            <a:lnSpc>
              <a:spcPct val="100000"/>
            </a:lnSpc>
            <a:spcAft>
              <a:spcPts val="0"/>
            </a:spcAft>
          </a:pPr>
          <a:endParaRPr lang="de-DE" sz="2000"/>
        </a:p>
      </dgm:t>
    </dgm:pt>
    <dgm:pt modelId="{BEAFC773-E0BE-4594-9E5D-3FDB374A93A2}" type="sibTrans" cxnId="{D9E8B3CF-601F-45DE-ACAE-C9ECF8D3A481}">
      <dgm:prSet/>
      <dgm:spPr/>
      <dgm:t>
        <a:bodyPr/>
        <a:lstStyle/>
        <a:p>
          <a:pPr algn="ctr"/>
          <a:endParaRPr lang="de-DE"/>
        </a:p>
      </dgm:t>
    </dgm:pt>
    <dgm:pt modelId="{F6E7AD4A-DD0E-418F-BFE1-A99D78054074}">
      <dgm:prSet phldrT="[Text]" custT="1"/>
      <dgm:spPr/>
      <dgm:t>
        <a:bodyPr/>
        <a:lstStyle/>
        <a:p>
          <a:pPr algn="ctr">
            <a:lnSpc>
              <a:spcPct val="100000"/>
            </a:lnSpc>
            <a:spcAft>
              <a:spcPts val="0"/>
            </a:spcAft>
          </a:pPr>
          <a:r>
            <a:rPr lang="de-DE" sz="2000" dirty="0"/>
            <a:t>60%</a:t>
          </a:r>
        </a:p>
        <a:p>
          <a:pPr algn="ctr">
            <a:lnSpc>
              <a:spcPct val="100000"/>
            </a:lnSpc>
            <a:spcAft>
              <a:spcPts val="0"/>
            </a:spcAft>
          </a:pPr>
          <a:r>
            <a:rPr lang="de-DE" sz="2000" dirty="0"/>
            <a:t>(Mathe 51%)</a:t>
          </a:r>
        </a:p>
      </dgm:t>
    </dgm:pt>
    <dgm:pt modelId="{1862706C-F08F-4DDE-9F29-DB19B7191E47}" type="parTrans" cxnId="{A9ABB837-53AF-4B9E-A1EB-5B8F94337A83}">
      <dgm:prSet custT="1"/>
      <dgm:spPr/>
      <dgm:t>
        <a:bodyPr/>
        <a:lstStyle/>
        <a:p>
          <a:pPr algn="ctr">
            <a:lnSpc>
              <a:spcPct val="100000"/>
            </a:lnSpc>
            <a:spcAft>
              <a:spcPts val="0"/>
            </a:spcAft>
          </a:pPr>
          <a:endParaRPr lang="de-DE" sz="2000"/>
        </a:p>
      </dgm:t>
    </dgm:pt>
    <dgm:pt modelId="{292DEC70-5435-4B7D-9120-DFEB0F0072CF}" type="sibTrans" cxnId="{A9ABB837-53AF-4B9E-A1EB-5B8F94337A83}">
      <dgm:prSet/>
      <dgm:spPr/>
      <dgm:t>
        <a:bodyPr/>
        <a:lstStyle/>
        <a:p>
          <a:pPr algn="ctr"/>
          <a:endParaRPr lang="de-DE"/>
        </a:p>
      </dgm:t>
    </dgm:pt>
    <dgm:pt modelId="{831D026B-2E8A-4ABD-A9BC-CDD12B08C452}">
      <dgm:prSet phldrT="[Text]" custT="1"/>
      <dgm:spPr/>
      <dgm:t>
        <a:bodyPr/>
        <a:lstStyle/>
        <a:p>
          <a:pPr algn="ctr">
            <a:lnSpc>
              <a:spcPct val="100000"/>
            </a:lnSpc>
            <a:spcAft>
              <a:spcPts val="0"/>
            </a:spcAft>
          </a:pPr>
          <a:r>
            <a:rPr lang="de-DE" sz="2000" dirty="0"/>
            <a:t>Laufende Mitarbeit</a:t>
          </a:r>
        </a:p>
      </dgm:t>
    </dgm:pt>
    <dgm:pt modelId="{FDD1A303-290A-45CE-A4F4-FE5813BEFC6B}" type="parTrans" cxnId="{18BC8510-AD85-4218-9206-C83D4850D38F}">
      <dgm:prSet custT="1"/>
      <dgm:spPr/>
      <dgm:t>
        <a:bodyPr/>
        <a:lstStyle/>
        <a:p>
          <a:pPr algn="ctr">
            <a:lnSpc>
              <a:spcPct val="100000"/>
            </a:lnSpc>
            <a:spcAft>
              <a:spcPts val="0"/>
            </a:spcAft>
          </a:pPr>
          <a:endParaRPr lang="de-DE" sz="2000"/>
        </a:p>
      </dgm:t>
    </dgm:pt>
    <dgm:pt modelId="{94D3C48F-9A4D-4480-AE64-59011D61524E}" type="sibTrans" cxnId="{18BC8510-AD85-4218-9206-C83D4850D38F}">
      <dgm:prSet/>
      <dgm:spPr/>
      <dgm:t>
        <a:bodyPr/>
        <a:lstStyle/>
        <a:p>
          <a:pPr algn="ctr"/>
          <a:endParaRPr lang="de-DE"/>
        </a:p>
      </dgm:t>
    </dgm:pt>
    <dgm:pt modelId="{8C51D64E-5C9C-4034-96F3-BECDBA4281E7}">
      <dgm:prSet custT="1"/>
      <dgm:spPr/>
      <dgm:t>
        <a:bodyPr/>
        <a:lstStyle/>
        <a:p>
          <a:pPr algn="ctr">
            <a:lnSpc>
              <a:spcPct val="100000"/>
            </a:lnSpc>
            <a:spcAft>
              <a:spcPts val="0"/>
            </a:spcAft>
          </a:pPr>
          <a:r>
            <a:rPr lang="de-DE" sz="2000" dirty="0"/>
            <a:t>Schriftliche Leistungen</a:t>
          </a:r>
        </a:p>
        <a:p>
          <a:pPr algn="ctr">
            <a:lnSpc>
              <a:spcPct val="100000"/>
            </a:lnSpc>
            <a:spcAft>
              <a:spcPts val="0"/>
            </a:spcAft>
          </a:pPr>
          <a:r>
            <a:rPr lang="de-DE" sz="1600" dirty="0"/>
            <a:t>(2 KA aus 1. </a:t>
          </a:r>
          <a:r>
            <a:rPr lang="de-DE" sz="1600" dirty="0" err="1"/>
            <a:t>Hlbj</a:t>
          </a:r>
          <a:r>
            <a:rPr lang="de-DE" sz="1600" dirty="0"/>
            <a:t>.,</a:t>
          </a:r>
        </a:p>
        <a:p>
          <a:pPr algn="ctr">
            <a:lnSpc>
              <a:spcPct val="100000"/>
            </a:lnSpc>
            <a:spcAft>
              <a:spcPts val="0"/>
            </a:spcAft>
          </a:pPr>
          <a:r>
            <a:rPr lang="de-DE" sz="1600" dirty="0"/>
            <a:t>2 KA aus dem 2. </a:t>
          </a:r>
          <a:r>
            <a:rPr lang="de-DE" sz="1600" dirty="0" err="1"/>
            <a:t>Hlbj</a:t>
          </a:r>
          <a:r>
            <a:rPr lang="de-DE" sz="1600" dirty="0"/>
            <a:t>.)</a:t>
          </a:r>
          <a:endParaRPr lang="de-DE" sz="2000" dirty="0"/>
        </a:p>
      </dgm:t>
    </dgm:pt>
    <dgm:pt modelId="{AB3048D8-E58A-4A12-8C31-314BF4E278D7}" type="parTrans" cxnId="{188E7F63-7124-4A07-837D-3F5F0A244B88}">
      <dgm:prSet custT="1"/>
      <dgm:spPr/>
      <dgm:t>
        <a:bodyPr/>
        <a:lstStyle/>
        <a:p>
          <a:pPr algn="ctr">
            <a:lnSpc>
              <a:spcPct val="100000"/>
            </a:lnSpc>
            <a:spcAft>
              <a:spcPts val="0"/>
            </a:spcAft>
          </a:pPr>
          <a:endParaRPr lang="de-DE" sz="2000"/>
        </a:p>
      </dgm:t>
    </dgm:pt>
    <dgm:pt modelId="{844E000F-BDEA-44A6-8EAC-6D23B3366246}" type="sibTrans" cxnId="{188E7F63-7124-4A07-837D-3F5F0A244B88}">
      <dgm:prSet/>
      <dgm:spPr/>
      <dgm:t>
        <a:bodyPr/>
        <a:lstStyle/>
        <a:p>
          <a:pPr algn="ctr"/>
          <a:endParaRPr lang="de-DE"/>
        </a:p>
      </dgm:t>
    </dgm:pt>
    <dgm:pt modelId="{358E7AB8-DCCA-4ED1-8E17-67EC63D2BD4F}" type="pres">
      <dgm:prSet presAssocID="{DF95E1DD-7711-47C4-BE28-37A61EBE5039}" presName="diagram" presStyleCnt="0">
        <dgm:presLayoutVars>
          <dgm:chPref val="1"/>
          <dgm:dir/>
          <dgm:animOne val="branch"/>
          <dgm:animLvl val="lvl"/>
          <dgm:resizeHandles val="exact"/>
        </dgm:presLayoutVars>
      </dgm:prSet>
      <dgm:spPr/>
    </dgm:pt>
    <dgm:pt modelId="{B8D90DC3-E061-4958-B4E7-57A81FCA69FB}" type="pres">
      <dgm:prSet presAssocID="{BD89EA0C-F558-4FC7-80C4-B820E162694C}" presName="root1" presStyleCnt="0"/>
      <dgm:spPr/>
    </dgm:pt>
    <dgm:pt modelId="{42BEBBBB-9108-4007-8493-A987D85E5671}" type="pres">
      <dgm:prSet presAssocID="{BD89EA0C-F558-4FC7-80C4-B820E162694C}" presName="LevelOneTextNode" presStyleLbl="node0" presStyleIdx="0" presStyleCnt="1" custScaleX="125013" custLinFactNeighborX="-30500" custLinFactNeighborY="3560">
        <dgm:presLayoutVars>
          <dgm:chPref val="3"/>
        </dgm:presLayoutVars>
      </dgm:prSet>
      <dgm:spPr/>
    </dgm:pt>
    <dgm:pt modelId="{A5142CAD-15B8-4907-9C5E-60703E0E0D20}" type="pres">
      <dgm:prSet presAssocID="{BD89EA0C-F558-4FC7-80C4-B820E162694C}" presName="level2hierChild" presStyleCnt="0"/>
      <dgm:spPr/>
    </dgm:pt>
    <dgm:pt modelId="{6DF2A3B6-A533-4669-936D-97A08F8AB7FC}" type="pres">
      <dgm:prSet presAssocID="{99F2E21C-19E1-450E-B50F-61731DE9E5D8}" presName="conn2-1" presStyleLbl="parChTrans1D2" presStyleIdx="0" presStyleCnt="2"/>
      <dgm:spPr/>
    </dgm:pt>
    <dgm:pt modelId="{D031340F-B2EB-40D5-9C48-48487887E941}" type="pres">
      <dgm:prSet presAssocID="{99F2E21C-19E1-450E-B50F-61731DE9E5D8}" presName="connTx" presStyleLbl="parChTrans1D2" presStyleIdx="0" presStyleCnt="2"/>
      <dgm:spPr/>
    </dgm:pt>
    <dgm:pt modelId="{0E9B6DE4-CF16-4F01-A87C-B2BD1D81DBF5}" type="pres">
      <dgm:prSet presAssocID="{DB6B3E13-9632-41B8-852B-45E80F7823C2}" presName="root2" presStyleCnt="0"/>
      <dgm:spPr/>
    </dgm:pt>
    <dgm:pt modelId="{E9848817-40C9-4670-853C-AC3023ED601B}" type="pres">
      <dgm:prSet presAssocID="{DB6B3E13-9632-41B8-852B-45E80F7823C2}" presName="LevelTwoTextNode" presStyleLbl="node2" presStyleIdx="0" presStyleCnt="2" custScaleX="59823" custLinFactNeighborX="-2085" custLinFactNeighborY="-5979">
        <dgm:presLayoutVars>
          <dgm:chPref val="3"/>
        </dgm:presLayoutVars>
      </dgm:prSet>
      <dgm:spPr/>
    </dgm:pt>
    <dgm:pt modelId="{2052B91F-B686-4E5E-B0C8-2E22B1C94184}" type="pres">
      <dgm:prSet presAssocID="{DB6B3E13-9632-41B8-852B-45E80F7823C2}" presName="level3hierChild" presStyleCnt="0"/>
      <dgm:spPr/>
    </dgm:pt>
    <dgm:pt modelId="{7D4B3436-ACA8-48B8-ABFA-8E3874BC1AD8}" type="pres">
      <dgm:prSet presAssocID="{AB3048D8-E58A-4A12-8C31-314BF4E278D7}" presName="conn2-1" presStyleLbl="parChTrans1D3" presStyleIdx="0" presStyleCnt="2"/>
      <dgm:spPr/>
    </dgm:pt>
    <dgm:pt modelId="{0C4E01FD-295E-4B65-80E7-811A090D41A0}" type="pres">
      <dgm:prSet presAssocID="{AB3048D8-E58A-4A12-8C31-314BF4E278D7}" presName="connTx" presStyleLbl="parChTrans1D3" presStyleIdx="0" presStyleCnt="2"/>
      <dgm:spPr/>
    </dgm:pt>
    <dgm:pt modelId="{C815BBDF-544E-4EA8-B354-51306CDBA7E6}" type="pres">
      <dgm:prSet presAssocID="{8C51D64E-5C9C-4034-96F3-BECDBA4281E7}" presName="root2" presStyleCnt="0"/>
      <dgm:spPr/>
    </dgm:pt>
    <dgm:pt modelId="{989C00FB-8F3E-4119-975E-E473242CA58B}" type="pres">
      <dgm:prSet presAssocID="{8C51D64E-5C9C-4034-96F3-BECDBA4281E7}" presName="LevelTwoTextNode" presStyleLbl="node3" presStyleIdx="0" presStyleCnt="2" custScaleX="179470" custLinFactNeighborX="26512">
        <dgm:presLayoutVars>
          <dgm:chPref val="3"/>
        </dgm:presLayoutVars>
      </dgm:prSet>
      <dgm:spPr/>
    </dgm:pt>
    <dgm:pt modelId="{19EB61B0-C0CA-4613-B4F5-FD8E7C96CE28}" type="pres">
      <dgm:prSet presAssocID="{8C51D64E-5C9C-4034-96F3-BECDBA4281E7}" presName="level3hierChild" presStyleCnt="0"/>
      <dgm:spPr/>
    </dgm:pt>
    <dgm:pt modelId="{BFDD4D09-D7C5-4363-8DC6-BFFA9451365D}" type="pres">
      <dgm:prSet presAssocID="{1862706C-F08F-4DDE-9F29-DB19B7191E47}" presName="conn2-1" presStyleLbl="parChTrans1D2" presStyleIdx="1" presStyleCnt="2"/>
      <dgm:spPr/>
    </dgm:pt>
    <dgm:pt modelId="{EDAC3475-64EB-4893-868E-411CF9BBBCD2}" type="pres">
      <dgm:prSet presAssocID="{1862706C-F08F-4DDE-9F29-DB19B7191E47}" presName="connTx" presStyleLbl="parChTrans1D2" presStyleIdx="1" presStyleCnt="2"/>
      <dgm:spPr/>
    </dgm:pt>
    <dgm:pt modelId="{888CE144-43D9-44F9-8A26-B2E4485F8A53}" type="pres">
      <dgm:prSet presAssocID="{F6E7AD4A-DD0E-418F-BFE1-A99D78054074}" presName="root2" presStyleCnt="0"/>
      <dgm:spPr/>
    </dgm:pt>
    <dgm:pt modelId="{5B0B5895-67BA-4EEF-932B-0DEE75F849DE}" type="pres">
      <dgm:prSet presAssocID="{F6E7AD4A-DD0E-418F-BFE1-A99D78054074}" presName="LevelTwoTextNode" presStyleLbl="node2" presStyleIdx="1" presStyleCnt="2" custScaleX="59823" custLinFactNeighborX="-2085" custLinFactNeighborY="-8651">
        <dgm:presLayoutVars>
          <dgm:chPref val="3"/>
        </dgm:presLayoutVars>
      </dgm:prSet>
      <dgm:spPr/>
    </dgm:pt>
    <dgm:pt modelId="{3233CE51-89DB-4FDB-A025-31AE1FACE09B}" type="pres">
      <dgm:prSet presAssocID="{F6E7AD4A-DD0E-418F-BFE1-A99D78054074}" presName="level3hierChild" presStyleCnt="0"/>
      <dgm:spPr/>
    </dgm:pt>
    <dgm:pt modelId="{A1D1AB4B-F180-49C6-B35E-7D2039B0FF9B}" type="pres">
      <dgm:prSet presAssocID="{FDD1A303-290A-45CE-A4F4-FE5813BEFC6B}" presName="conn2-1" presStyleLbl="parChTrans1D3" presStyleIdx="1" presStyleCnt="2"/>
      <dgm:spPr/>
    </dgm:pt>
    <dgm:pt modelId="{4F557AD1-EE30-49B4-9FDE-5E74B0436D79}" type="pres">
      <dgm:prSet presAssocID="{FDD1A303-290A-45CE-A4F4-FE5813BEFC6B}" presName="connTx" presStyleLbl="parChTrans1D3" presStyleIdx="1" presStyleCnt="2"/>
      <dgm:spPr/>
    </dgm:pt>
    <dgm:pt modelId="{4A80E823-FCC9-42E5-804A-D99193991C6D}" type="pres">
      <dgm:prSet presAssocID="{831D026B-2E8A-4ABD-A9BC-CDD12B08C452}" presName="root2" presStyleCnt="0"/>
      <dgm:spPr/>
    </dgm:pt>
    <dgm:pt modelId="{C8F0370B-D8B2-4B2C-8635-B01B512D86D1}" type="pres">
      <dgm:prSet presAssocID="{831D026B-2E8A-4ABD-A9BC-CDD12B08C452}" presName="LevelTwoTextNode" presStyleLbl="node3" presStyleIdx="1" presStyleCnt="2" custScaleX="179470" custLinFactNeighborX="27709">
        <dgm:presLayoutVars>
          <dgm:chPref val="3"/>
        </dgm:presLayoutVars>
      </dgm:prSet>
      <dgm:spPr/>
    </dgm:pt>
    <dgm:pt modelId="{8091D114-377B-45D2-B2FB-887140941271}" type="pres">
      <dgm:prSet presAssocID="{831D026B-2E8A-4ABD-A9BC-CDD12B08C452}" presName="level3hierChild" presStyleCnt="0"/>
      <dgm:spPr/>
    </dgm:pt>
  </dgm:ptLst>
  <dgm:cxnLst>
    <dgm:cxn modelId="{929AF00A-263C-41A9-9E80-B0E0D0D35AF2}" type="presOf" srcId="{DB6B3E13-9632-41B8-852B-45E80F7823C2}" destId="{E9848817-40C9-4670-853C-AC3023ED601B}" srcOrd="0" destOrd="0" presId="urn:microsoft.com/office/officeart/2005/8/layout/hierarchy2"/>
    <dgm:cxn modelId="{B564C90B-F5CE-4CFB-A4F2-81B4B0A2A507}" type="presOf" srcId="{1862706C-F08F-4DDE-9F29-DB19B7191E47}" destId="{EDAC3475-64EB-4893-868E-411CF9BBBCD2}" srcOrd="1" destOrd="0" presId="urn:microsoft.com/office/officeart/2005/8/layout/hierarchy2"/>
    <dgm:cxn modelId="{18BC8510-AD85-4218-9206-C83D4850D38F}" srcId="{F6E7AD4A-DD0E-418F-BFE1-A99D78054074}" destId="{831D026B-2E8A-4ABD-A9BC-CDD12B08C452}" srcOrd="0" destOrd="0" parTransId="{FDD1A303-290A-45CE-A4F4-FE5813BEFC6B}" sibTransId="{94D3C48F-9A4D-4480-AE64-59011D61524E}"/>
    <dgm:cxn modelId="{0D06121C-A91A-49FE-8C1F-50F0021CFFAC}" type="presOf" srcId="{8C51D64E-5C9C-4034-96F3-BECDBA4281E7}" destId="{989C00FB-8F3E-4119-975E-E473242CA58B}" srcOrd="0" destOrd="0" presId="urn:microsoft.com/office/officeart/2005/8/layout/hierarchy2"/>
    <dgm:cxn modelId="{0153231F-3E79-4A4F-8EF2-443AEC3768CE}" type="presOf" srcId="{AB3048D8-E58A-4A12-8C31-314BF4E278D7}" destId="{7D4B3436-ACA8-48B8-ABFA-8E3874BC1AD8}" srcOrd="0" destOrd="0" presId="urn:microsoft.com/office/officeart/2005/8/layout/hierarchy2"/>
    <dgm:cxn modelId="{46E1AF26-6336-47C0-941D-367A25690DA9}" type="presOf" srcId="{831D026B-2E8A-4ABD-A9BC-CDD12B08C452}" destId="{C8F0370B-D8B2-4B2C-8635-B01B512D86D1}" srcOrd="0" destOrd="0" presId="urn:microsoft.com/office/officeart/2005/8/layout/hierarchy2"/>
    <dgm:cxn modelId="{34897128-0913-489E-A12B-7CBD5024B216}" type="presOf" srcId="{FDD1A303-290A-45CE-A4F4-FE5813BEFC6B}" destId="{4F557AD1-EE30-49B4-9FDE-5E74B0436D79}" srcOrd="1" destOrd="0" presId="urn:microsoft.com/office/officeart/2005/8/layout/hierarchy2"/>
    <dgm:cxn modelId="{A9ABB837-53AF-4B9E-A1EB-5B8F94337A83}" srcId="{BD89EA0C-F558-4FC7-80C4-B820E162694C}" destId="{F6E7AD4A-DD0E-418F-BFE1-A99D78054074}" srcOrd="1" destOrd="0" parTransId="{1862706C-F08F-4DDE-9F29-DB19B7191E47}" sibTransId="{292DEC70-5435-4B7D-9120-DFEB0F0072CF}"/>
    <dgm:cxn modelId="{7059DF3F-515F-4E40-9F31-C7CF22478C1C}" type="presOf" srcId="{BD89EA0C-F558-4FC7-80C4-B820E162694C}" destId="{42BEBBBB-9108-4007-8493-A987D85E5671}" srcOrd="0" destOrd="0" presId="urn:microsoft.com/office/officeart/2005/8/layout/hierarchy2"/>
    <dgm:cxn modelId="{188E7F63-7124-4A07-837D-3F5F0A244B88}" srcId="{DB6B3E13-9632-41B8-852B-45E80F7823C2}" destId="{8C51D64E-5C9C-4034-96F3-BECDBA4281E7}" srcOrd="0" destOrd="0" parTransId="{AB3048D8-E58A-4A12-8C31-314BF4E278D7}" sibTransId="{844E000F-BDEA-44A6-8EAC-6D23B3366246}"/>
    <dgm:cxn modelId="{DEADC764-B6EC-4DCB-86A1-F80927212904}" type="presOf" srcId="{1862706C-F08F-4DDE-9F29-DB19B7191E47}" destId="{BFDD4D09-D7C5-4363-8DC6-BFFA9451365D}" srcOrd="0" destOrd="0" presId="urn:microsoft.com/office/officeart/2005/8/layout/hierarchy2"/>
    <dgm:cxn modelId="{2973D950-8193-43E3-A5E1-24B180813DC7}" type="presOf" srcId="{99F2E21C-19E1-450E-B50F-61731DE9E5D8}" destId="{6DF2A3B6-A533-4669-936D-97A08F8AB7FC}" srcOrd="0" destOrd="0" presId="urn:microsoft.com/office/officeart/2005/8/layout/hierarchy2"/>
    <dgm:cxn modelId="{1F7D197D-8821-4BFE-BC36-5D2B01716368}" type="presOf" srcId="{FDD1A303-290A-45CE-A4F4-FE5813BEFC6B}" destId="{A1D1AB4B-F180-49C6-B35E-7D2039B0FF9B}" srcOrd="0" destOrd="0" presId="urn:microsoft.com/office/officeart/2005/8/layout/hierarchy2"/>
    <dgm:cxn modelId="{3774F087-E8CA-47DE-871F-94BBB7789E93}" type="presOf" srcId="{AB3048D8-E58A-4A12-8C31-314BF4E278D7}" destId="{0C4E01FD-295E-4B65-80E7-811A090D41A0}" srcOrd="1" destOrd="0" presId="urn:microsoft.com/office/officeart/2005/8/layout/hierarchy2"/>
    <dgm:cxn modelId="{ACE640C7-4E4A-40E4-A87E-8E1E5D64572E}" type="presOf" srcId="{99F2E21C-19E1-450E-B50F-61731DE9E5D8}" destId="{D031340F-B2EB-40D5-9C48-48487887E941}" srcOrd="1" destOrd="0" presId="urn:microsoft.com/office/officeart/2005/8/layout/hierarchy2"/>
    <dgm:cxn modelId="{D9E8B3CF-601F-45DE-ACAE-C9ECF8D3A481}" srcId="{BD89EA0C-F558-4FC7-80C4-B820E162694C}" destId="{DB6B3E13-9632-41B8-852B-45E80F7823C2}" srcOrd="0" destOrd="0" parTransId="{99F2E21C-19E1-450E-B50F-61731DE9E5D8}" sibTransId="{BEAFC773-E0BE-4594-9E5D-3FDB374A93A2}"/>
    <dgm:cxn modelId="{5C5EAED1-9934-4B24-81E6-46A981A13772}" srcId="{DF95E1DD-7711-47C4-BE28-37A61EBE5039}" destId="{BD89EA0C-F558-4FC7-80C4-B820E162694C}" srcOrd="0" destOrd="0" parTransId="{18BF8379-2DAE-43E0-9ED5-6D4DF5874F49}" sibTransId="{1F1ED2FF-4B8C-4339-88CC-4D09182B34B9}"/>
    <dgm:cxn modelId="{F0DD6BDA-FC4C-4E26-A5D9-E1A9428F28CC}" type="presOf" srcId="{F6E7AD4A-DD0E-418F-BFE1-A99D78054074}" destId="{5B0B5895-67BA-4EEF-932B-0DEE75F849DE}" srcOrd="0" destOrd="0" presId="urn:microsoft.com/office/officeart/2005/8/layout/hierarchy2"/>
    <dgm:cxn modelId="{F4EAFDFA-FA8D-4A3D-9E11-438AC3439CD3}" type="presOf" srcId="{DF95E1DD-7711-47C4-BE28-37A61EBE5039}" destId="{358E7AB8-DCCA-4ED1-8E17-67EC63D2BD4F}" srcOrd="0" destOrd="0" presId="urn:microsoft.com/office/officeart/2005/8/layout/hierarchy2"/>
    <dgm:cxn modelId="{8B5830C4-F3F9-421A-8293-E5BC8ADBE783}" type="presParOf" srcId="{358E7AB8-DCCA-4ED1-8E17-67EC63D2BD4F}" destId="{B8D90DC3-E061-4958-B4E7-57A81FCA69FB}" srcOrd="0" destOrd="0" presId="urn:microsoft.com/office/officeart/2005/8/layout/hierarchy2"/>
    <dgm:cxn modelId="{B548E86D-D293-404F-B9C3-3112E30CF41F}" type="presParOf" srcId="{B8D90DC3-E061-4958-B4E7-57A81FCA69FB}" destId="{42BEBBBB-9108-4007-8493-A987D85E5671}" srcOrd="0" destOrd="0" presId="urn:microsoft.com/office/officeart/2005/8/layout/hierarchy2"/>
    <dgm:cxn modelId="{68725FD2-EB21-4AE2-B799-889A6E9D1628}" type="presParOf" srcId="{B8D90DC3-E061-4958-B4E7-57A81FCA69FB}" destId="{A5142CAD-15B8-4907-9C5E-60703E0E0D20}" srcOrd="1" destOrd="0" presId="urn:microsoft.com/office/officeart/2005/8/layout/hierarchy2"/>
    <dgm:cxn modelId="{59C1F20A-71C5-472A-AB9D-1B5FE1A2F994}" type="presParOf" srcId="{A5142CAD-15B8-4907-9C5E-60703E0E0D20}" destId="{6DF2A3B6-A533-4669-936D-97A08F8AB7FC}" srcOrd="0" destOrd="0" presId="urn:microsoft.com/office/officeart/2005/8/layout/hierarchy2"/>
    <dgm:cxn modelId="{10F655BA-D0F0-4669-9EDD-EC3C27AA3703}" type="presParOf" srcId="{6DF2A3B6-A533-4669-936D-97A08F8AB7FC}" destId="{D031340F-B2EB-40D5-9C48-48487887E941}" srcOrd="0" destOrd="0" presId="urn:microsoft.com/office/officeart/2005/8/layout/hierarchy2"/>
    <dgm:cxn modelId="{C1811558-174B-4524-96E1-92F47C91A8F0}" type="presParOf" srcId="{A5142CAD-15B8-4907-9C5E-60703E0E0D20}" destId="{0E9B6DE4-CF16-4F01-A87C-B2BD1D81DBF5}" srcOrd="1" destOrd="0" presId="urn:microsoft.com/office/officeart/2005/8/layout/hierarchy2"/>
    <dgm:cxn modelId="{4853AF53-3332-4B51-AC67-DECB31CF3598}" type="presParOf" srcId="{0E9B6DE4-CF16-4F01-A87C-B2BD1D81DBF5}" destId="{E9848817-40C9-4670-853C-AC3023ED601B}" srcOrd="0" destOrd="0" presId="urn:microsoft.com/office/officeart/2005/8/layout/hierarchy2"/>
    <dgm:cxn modelId="{3D899E9F-7FCE-4DE3-9398-57A62406ED6E}" type="presParOf" srcId="{0E9B6DE4-CF16-4F01-A87C-B2BD1D81DBF5}" destId="{2052B91F-B686-4E5E-B0C8-2E22B1C94184}" srcOrd="1" destOrd="0" presId="urn:microsoft.com/office/officeart/2005/8/layout/hierarchy2"/>
    <dgm:cxn modelId="{60F51E68-4857-4BED-B9CC-42C7AD1F7C65}" type="presParOf" srcId="{2052B91F-B686-4E5E-B0C8-2E22B1C94184}" destId="{7D4B3436-ACA8-48B8-ABFA-8E3874BC1AD8}" srcOrd="0" destOrd="0" presId="urn:microsoft.com/office/officeart/2005/8/layout/hierarchy2"/>
    <dgm:cxn modelId="{CC7AC632-BF08-4C90-893F-ED7223BC080A}" type="presParOf" srcId="{7D4B3436-ACA8-48B8-ABFA-8E3874BC1AD8}" destId="{0C4E01FD-295E-4B65-80E7-811A090D41A0}" srcOrd="0" destOrd="0" presId="urn:microsoft.com/office/officeart/2005/8/layout/hierarchy2"/>
    <dgm:cxn modelId="{9945AC28-1D95-4327-A3D5-6D9A4D70FA0C}" type="presParOf" srcId="{2052B91F-B686-4E5E-B0C8-2E22B1C94184}" destId="{C815BBDF-544E-4EA8-B354-51306CDBA7E6}" srcOrd="1" destOrd="0" presId="urn:microsoft.com/office/officeart/2005/8/layout/hierarchy2"/>
    <dgm:cxn modelId="{489E7A22-0FED-4E72-BC82-73A305B7C05E}" type="presParOf" srcId="{C815BBDF-544E-4EA8-B354-51306CDBA7E6}" destId="{989C00FB-8F3E-4119-975E-E473242CA58B}" srcOrd="0" destOrd="0" presId="urn:microsoft.com/office/officeart/2005/8/layout/hierarchy2"/>
    <dgm:cxn modelId="{0D2D8D2B-E4D5-4629-9713-C097A98B8B34}" type="presParOf" srcId="{C815BBDF-544E-4EA8-B354-51306CDBA7E6}" destId="{19EB61B0-C0CA-4613-B4F5-FD8E7C96CE28}" srcOrd="1" destOrd="0" presId="urn:microsoft.com/office/officeart/2005/8/layout/hierarchy2"/>
    <dgm:cxn modelId="{5AB99E29-6264-493B-9C3D-CB4C486ECD34}" type="presParOf" srcId="{A5142CAD-15B8-4907-9C5E-60703E0E0D20}" destId="{BFDD4D09-D7C5-4363-8DC6-BFFA9451365D}" srcOrd="2" destOrd="0" presId="urn:microsoft.com/office/officeart/2005/8/layout/hierarchy2"/>
    <dgm:cxn modelId="{761360BA-041D-4EAE-8EDF-DEAC610AD15E}" type="presParOf" srcId="{BFDD4D09-D7C5-4363-8DC6-BFFA9451365D}" destId="{EDAC3475-64EB-4893-868E-411CF9BBBCD2}" srcOrd="0" destOrd="0" presId="urn:microsoft.com/office/officeart/2005/8/layout/hierarchy2"/>
    <dgm:cxn modelId="{82835A77-0A3E-495B-BABA-3569876A38D7}" type="presParOf" srcId="{A5142CAD-15B8-4907-9C5E-60703E0E0D20}" destId="{888CE144-43D9-44F9-8A26-B2E4485F8A53}" srcOrd="3" destOrd="0" presId="urn:microsoft.com/office/officeart/2005/8/layout/hierarchy2"/>
    <dgm:cxn modelId="{B9835C48-05DC-4E86-AE5A-F816B0ED8CEB}" type="presParOf" srcId="{888CE144-43D9-44F9-8A26-B2E4485F8A53}" destId="{5B0B5895-67BA-4EEF-932B-0DEE75F849DE}" srcOrd="0" destOrd="0" presId="urn:microsoft.com/office/officeart/2005/8/layout/hierarchy2"/>
    <dgm:cxn modelId="{EA99BE74-C4EE-48D0-BEC5-2D4E710A3B3D}" type="presParOf" srcId="{888CE144-43D9-44F9-8A26-B2E4485F8A53}" destId="{3233CE51-89DB-4FDB-A025-31AE1FACE09B}" srcOrd="1" destOrd="0" presId="urn:microsoft.com/office/officeart/2005/8/layout/hierarchy2"/>
    <dgm:cxn modelId="{8D9084AE-0849-45D0-8A8E-848C6B6B76F2}" type="presParOf" srcId="{3233CE51-89DB-4FDB-A025-31AE1FACE09B}" destId="{A1D1AB4B-F180-49C6-B35E-7D2039B0FF9B}" srcOrd="0" destOrd="0" presId="urn:microsoft.com/office/officeart/2005/8/layout/hierarchy2"/>
    <dgm:cxn modelId="{9C5670A7-436B-4C56-B1DF-EBCA2533B6BE}" type="presParOf" srcId="{A1D1AB4B-F180-49C6-B35E-7D2039B0FF9B}" destId="{4F557AD1-EE30-49B4-9FDE-5E74B0436D79}" srcOrd="0" destOrd="0" presId="urn:microsoft.com/office/officeart/2005/8/layout/hierarchy2"/>
    <dgm:cxn modelId="{1CAB85E7-205F-4641-B668-2C4C7A80DC02}" type="presParOf" srcId="{3233CE51-89DB-4FDB-A025-31AE1FACE09B}" destId="{4A80E823-FCC9-42E5-804A-D99193991C6D}" srcOrd="1" destOrd="0" presId="urn:microsoft.com/office/officeart/2005/8/layout/hierarchy2"/>
    <dgm:cxn modelId="{E056CDEF-CA5B-4400-B46F-D77BC0F6A851}" type="presParOf" srcId="{4A80E823-FCC9-42E5-804A-D99193991C6D}" destId="{C8F0370B-D8B2-4B2C-8635-B01B512D86D1}" srcOrd="0" destOrd="0" presId="urn:microsoft.com/office/officeart/2005/8/layout/hierarchy2"/>
    <dgm:cxn modelId="{0EB95A4A-B200-44E0-853A-85A9E19179B2}" type="presParOf" srcId="{4A80E823-FCC9-42E5-804A-D99193991C6D}" destId="{8091D114-377B-45D2-B2FB-88714094127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EBBBB-9108-4007-8493-A987D85E5671}">
      <dsp:nvSpPr>
        <dsp:cNvPr id="0" name=""/>
        <dsp:cNvSpPr/>
      </dsp:nvSpPr>
      <dsp:spPr>
        <a:xfrm>
          <a:off x="0" y="1486457"/>
          <a:ext cx="2826010" cy="11302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de-DE" sz="2000" kern="1200" dirty="0"/>
            <a:t>Zeugnisnoten der Überprüfungsfächer </a:t>
          </a:r>
        </a:p>
      </dsp:txBody>
      <dsp:txXfrm>
        <a:off x="33105" y="1519562"/>
        <a:ext cx="2759800" cy="1064076"/>
      </dsp:txXfrm>
    </dsp:sp>
    <dsp:sp modelId="{6DF2A3B6-A533-4669-936D-97A08F8AB7FC}">
      <dsp:nvSpPr>
        <dsp:cNvPr id="0" name=""/>
        <dsp:cNvSpPr/>
      </dsp:nvSpPr>
      <dsp:spPr>
        <a:xfrm rot="19125664">
          <a:off x="2683456" y="1647446"/>
          <a:ext cx="1149472" cy="50575"/>
        </a:xfrm>
        <a:custGeom>
          <a:avLst/>
          <a:gdLst/>
          <a:ahLst/>
          <a:cxnLst/>
          <a:rect l="0" t="0" r="0" b="0"/>
          <a:pathLst>
            <a:path>
              <a:moveTo>
                <a:pt x="0" y="25287"/>
              </a:moveTo>
              <a:lnTo>
                <a:pt x="1149472" y="2528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100000"/>
            </a:lnSpc>
            <a:spcBef>
              <a:spcPct val="0"/>
            </a:spcBef>
            <a:spcAft>
              <a:spcPts val="0"/>
            </a:spcAft>
            <a:buNone/>
          </a:pPr>
          <a:endParaRPr lang="de-DE" sz="2000" kern="1200"/>
        </a:p>
      </dsp:txBody>
      <dsp:txXfrm>
        <a:off x="3229456" y="1643997"/>
        <a:ext cx="57473" cy="57473"/>
      </dsp:txXfrm>
    </dsp:sp>
    <dsp:sp modelId="{E9848817-40C9-4670-853C-AC3023ED601B}">
      <dsp:nvSpPr>
        <dsp:cNvPr id="0" name=""/>
        <dsp:cNvSpPr/>
      </dsp:nvSpPr>
      <dsp:spPr>
        <a:xfrm>
          <a:off x="3690375" y="728724"/>
          <a:ext cx="1352342" cy="11302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de-DE" sz="2000" kern="1200" dirty="0"/>
            <a:t>40% </a:t>
          </a:r>
        </a:p>
        <a:p>
          <a:pPr marL="0" lvl="0" indent="0" algn="ctr" defTabSz="889000">
            <a:lnSpc>
              <a:spcPct val="100000"/>
            </a:lnSpc>
            <a:spcBef>
              <a:spcPct val="0"/>
            </a:spcBef>
            <a:spcAft>
              <a:spcPts val="0"/>
            </a:spcAft>
            <a:buNone/>
          </a:pPr>
          <a:r>
            <a:rPr lang="de-DE" sz="2000" kern="1200" dirty="0"/>
            <a:t>(Mathe 49%)</a:t>
          </a:r>
        </a:p>
      </dsp:txBody>
      <dsp:txXfrm>
        <a:off x="3723480" y="761829"/>
        <a:ext cx="1286132" cy="1064076"/>
      </dsp:txXfrm>
    </dsp:sp>
    <dsp:sp modelId="{7D4B3436-ACA8-48B8-ABFA-8E3874BC1AD8}">
      <dsp:nvSpPr>
        <dsp:cNvPr id="0" name=""/>
        <dsp:cNvSpPr/>
      </dsp:nvSpPr>
      <dsp:spPr>
        <a:xfrm rot="241948">
          <a:off x="5041528" y="1302370"/>
          <a:ext cx="961010" cy="50575"/>
        </a:xfrm>
        <a:custGeom>
          <a:avLst/>
          <a:gdLst/>
          <a:ahLst/>
          <a:cxnLst/>
          <a:rect l="0" t="0" r="0" b="0"/>
          <a:pathLst>
            <a:path>
              <a:moveTo>
                <a:pt x="0" y="25287"/>
              </a:moveTo>
              <a:lnTo>
                <a:pt x="961010" y="25287"/>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100000"/>
            </a:lnSpc>
            <a:spcBef>
              <a:spcPct val="0"/>
            </a:spcBef>
            <a:spcAft>
              <a:spcPts val="0"/>
            </a:spcAft>
            <a:buNone/>
          </a:pPr>
          <a:endParaRPr lang="de-DE" sz="2000" kern="1200"/>
        </a:p>
      </dsp:txBody>
      <dsp:txXfrm>
        <a:off x="5498008" y="1303632"/>
        <a:ext cx="48050" cy="48050"/>
      </dsp:txXfrm>
    </dsp:sp>
    <dsp:sp modelId="{989C00FB-8F3E-4119-975E-E473242CA58B}">
      <dsp:nvSpPr>
        <dsp:cNvPr id="0" name=""/>
        <dsp:cNvSpPr/>
      </dsp:nvSpPr>
      <dsp:spPr>
        <a:xfrm>
          <a:off x="6001349" y="796304"/>
          <a:ext cx="4057050" cy="11302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de-DE" sz="2000" kern="1200" dirty="0"/>
            <a:t>Schriftliche Leistungen</a:t>
          </a:r>
        </a:p>
        <a:p>
          <a:pPr marL="0" lvl="0" indent="0" algn="ctr" defTabSz="889000">
            <a:lnSpc>
              <a:spcPct val="100000"/>
            </a:lnSpc>
            <a:spcBef>
              <a:spcPct val="0"/>
            </a:spcBef>
            <a:spcAft>
              <a:spcPts val="0"/>
            </a:spcAft>
            <a:buNone/>
          </a:pPr>
          <a:r>
            <a:rPr lang="de-DE" sz="1600" kern="1200" dirty="0"/>
            <a:t>(2 KA aus 1. </a:t>
          </a:r>
          <a:r>
            <a:rPr lang="de-DE" sz="1600" kern="1200" dirty="0" err="1"/>
            <a:t>Hlbj</a:t>
          </a:r>
          <a:r>
            <a:rPr lang="de-DE" sz="1600" kern="1200" dirty="0"/>
            <a:t>.,</a:t>
          </a:r>
        </a:p>
        <a:p>
          <a:pPr marL="0" lvl="0" indent="0" algn="ctr" defTabSz="889000">
            <a:lnSpc>
              <a:spcPct val="100000"/>
            </a:lnSpc>
            <a:spcBef>
              <a:spcPct val="0"/>
            </a:spcBef>
            <a:spcAft>
              <a:spcPts val="0"/>
            </a:spcAft>
            <a:buNone/>
          </a:pPr>
          <a:r>
            <a:rPr lang="de-DE" sz="1600" kern="1200" dirty="0"/>
            <a:t>2 KA aus dem 2. </a:t>
          </a:r>
          <a:r>
            <a:rPr lang="de-DE" sz="1600" kern="1200" dirty="0" err="1"/>
            <a:t>Hlbj</a:t>
          </a:r>
          <a:r>
            <a:rPr lang="de-DE" sz="1600" kern="1200" dirty="0"/>
            <a:t>.)</a:t>
          </a:r>
          <a:endParaRPr lang="de-DE" sz="2000" kern="1200" dirty="0"/>
        </a:p>
      </dsp:txBody>
      <dsp:txXfrm>
        <a:off x="6034454" y="829409"/>
        <a:ext cx="3990840" cy="1064076"/>
      </dsp:txXfrm>
    </dsp:sp>
    <dsp:sp modelId="{BFDD4D09-D7C5-4363-8DC6-BFFA9451365D}">
      <dsp:nvSpPr>
        <dsp:cNvPr id="0" name=""/>
        <dsp:cNvSpPr/>
      </dsp:nvSpPr>
      <dsp:spPr>
        <a:xfrm rot="1838095">
          <a:off x="2755907" y="2282260"/>
          <a:ext cx="1004571" cy="50575"/>
        </a:xfrm>
        <a:custGeom>
          <a:avLst/>
          <a:gdLst/>
          <a:ahLst/>
          <a:cxnLst/>
          <a:rect l="0" t="0" r="0" b="0"/>
          <a:pathLst>
            <a:path>
              <a:moveTo>
                <a:pt x="0" y="25287"/>
              </a:moveTo>
              <a:lnTo>
                <a:pt x="1004571" y="2528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100000"/>
            </a:lnSpc>
            <a:spcBef>
              <a:spcPct val="0"/>
            </a:spcBef>
            <a:spcAft>
              <a:spcPts val="0"/>
            </a:spcAft>
            <a:buNone/>
          </a:pPr>
          <a:endParaRPr lang="de-DE" sz="2000" kern="1200"/>
        </a:p>
      </dsp:txBody>
      <dsp:txXfrm>
        <a:off x="3233078" y="2282434"/>
        <a:ext cx="50228" cy="50228"/>
      </dsp:txXfrm>
    </dsp:sp>
    <dsp:sp modelId="{5B0B5895-67BA-4EEF-932B-0DEE75F849DE}">
      <dsp:nvSpPr>
        <dsp:cNvPr id="0" name=""/>
        <dsp:cNvSpPr/>
      </dsp:nvSpPr>
      <dsp:spPr>
        <a:xfrm>
          <a:off x="3690375" y="1998352"/>
          <a:ext cx="1352342" cy="11302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de-DE" sz="2000" kern="1200" dirty="0"/>
            <a:t>60%</a:t>
          </a:r>
        </a:p>
        <a:p>
          <a:pPr marL="0" lvl="0" indent="0" algn="ctr" defTabSz="889000">
            <a:lnSpc>
              <a:spcPct val="100000"/>
            </a:lnSpc>
            <a:spcBef>
              <a:spcPct val="0"/>
            </a:spcBef>
            <a:spcAft>
              <a:spcPts val="0"/>
            </a:spcAft>
            <a:buNone/>
          </a:pPr>
          <a:r>
            <a:rPr lang="de-DE" sz="2000" kern="1200" dirty="0"/>
            <a:t>(Mathe 51%)</a:t>
          </a:r>
        </a:p>
      </dsp:txBody>
      <dsp:txXfrm>
        <a:off x="3723480" y="2031457"/>
        <a:ext cx="1286132" cy="1064076"/>
      </dsp:txXfrm>
    </dsp:sp>
    <dsp:sp modelId="{A1D1AB4B-F180-49C6-B35E-7D2039B0FF9B}">
      <dsp:nvSpPr>
        <dsp:cNvPr id="0" name=""/>
        <dsp:cNvSpPr/>
      </dsp:nvSpPr>
      <dsp:spPr>
        <a:xfrm rot="349444">
          <a:off x="5040231" y="2587098"/>
          <a:ext cx="963605" cy="50575"/>
        </a:xfrm>
        <a:custGeom>
          <a:avLst/>
          <a:gdLst/>
          <a:ahLst/>
          <a:cxnLst/>
          <a:rect l="0" t="0" r="0" b="0"/>
          <a:pathLst>
            <a:path>
              <a:moveTo>
                <a:pt x="0" y="25287"/>
              </a:moveTo>
              <a:lnTo>
                <a:pt x="963605" y="25287"/>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100000"/>
            </a:lnSpc>
            <a:spcBef>
              <a:spcPct val="0"/>
            </a:spcBef>
            <a:spcAft>
              <a:spcPts val="0"/>
            </a:spcAft>
            <a:buNone/>
          </a:pPr>
          <a:endParaRPr lang="de-DE" sz="2000" kern="1200"/>
        </a:p>
      </dsp:txBody>
      <dsp:txXfrm>
        <a:off x="5497943" y="2588296"/>
        <a:ext cx="48180" cy="48180"/>
      </dsp:txXfrm>
    </dsp:sp>
    <dsp:sp modelId="{C8F0370B-D8B2-4B2C-8635-B01B512D86D1}">
      <dsp:nvSpPr>
        <dsp:cNvPr id="0" name=""/>
        <dsp:cNvSpPr/>
      </dsp:nvSpPr>
      <dsp:spPr>
        <a:xfrm>
          <a:off x="6001349" y="2096133"/>
          <a:ext cx="4057050" cy="11302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100000"/>
            </a:lnSpc>
            <a:spcBef>
              <a:spcPct val="0"/>
            </a:spcBef>
            <a:spcAft>
              <a:spcPts val="0"/>
            </a:spcAft>
            <a:buNone/>
          </a:pPr>
          <a:r>
            <a:rPr lang="de-DE" sz="2000" kern="1200" dirty="0"/>
            <a:t>Laufende Mitarbeit</a:t>
          </a:r>
        </a:p>
      </dsp:txBody>
      <dsp:txXfrm>
        <a:off x="6034454" y="2129238"/>
        <a:ext cx="3990840" cy="10640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001" tIns="45501" rIns="91001" bIns="45501"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8056"/>
          </a:xfrm>
          <a:prstGeom prst="rect">
            <a:avLst/>
          </a:prstGeom>
        </p:spPr>
        <p:txBody>
          <a:bodyPr vert="horz" lIns="91001" tIns="45501" rIns="91001" bIns="45501" rtlCol="0"/>
          <a:lstStyle>
            <a:lvl1pPr algn="r">
              <a:defRPr sz="1200"/>
            </a:lvl1pPr>
          </a:lstStyle>
          <a:p>
            <a:fld id="{D541B7FA-C939-4261-8A36-41866ED8B8B1}" type="datetimeFigureOut">
              <a:rPr lang="de-DE" smtClean="0"/>
              <a:pPr/>
              <a:t>31.08.2026</a:t>
            </a:fld>
            <a:endParaRPr lang="de-DE"/>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001" tIns="45501" rIns="91001" bIns="45501"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001" tIns="45501" rIns="91001" bIns="45501" rtlCol="0" anchor="b"/>
          <a:lstStyle>
            <a:lvl1pPr algn="r">
              <a:defRPr sz="1200"/>
            </a:lvl1pPr>
          </a:lstStyle>
          <a:p>
            <a:fld id="{5FA9DD62-053A-4C22-B278-E6BCDB6C27C8}" type="slidenum">
              <a:rPr lang="de-DE" smtClean="0"/>
              <a:pPr/>
              <a:t>‹Nr.›</a:t>
            </a:fld>
            <a:endParaRPr lang="de-DE"/>
          </a:p>
        </p:txBody>
      </p:sp>
    </p:spTree>
    <p:extLst>
      <p:ext uri="{BB962C8B-B14F-4D97-AF65-F5344CB8AC3E}">
        <p14:creationId xmlns:p14="http://schemas.microsoft.com/office/powerpoint/2010/main" val="57048514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e-DE"/>
              <a:t>Titelmasterformat durch Klicken bearbeiten</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C240D78-E649-4E71-91DF-894F6B19CF9B}" type="slidenum">
              <a:rPr lang="de-DE" smtClean="0"/>
              <a:pPr/>
              <a:t>‹Nr.›</a:t>
            </a:fld>
            <a:endParaRPr lang="de-D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746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2210611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e-DE"/>
              <a:t>Titelmasterformat durch Klicken bearbeiten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C240D78-E649-4E71-91DF-894F6B19CF9B}" type="slidenum">
              <a:rPr lang="de-DE" smtClean="0"/>
              <a:pPr/>
              <a:t>‹Nr.›</a:t>
            </a:fld>
            <a:endParaRPr lang="de-D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04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761115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1097280" y="2582334"/>
            <a:ext cx="4937760" cy="33782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6217920" y="2582334"/>
            <a:ext cx="4937760" cy="33782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1573864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1606082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de-DE"/>
          </a:p>
        </p:txBody>
      </p:sp>
      <p:sp>
        <p:nvSpPr>
          <p:cNvPr id="9" name="Slide Number Placeholder 8"/>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233890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e-DE"/>
              <a:t>Titelmasterformat durch Klicken bearbeiten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A03F19D-DD31-4B08-B79B-19FC905F6FED}" type="datetimeFigureOut">
              <a:rPr lang="de-DE" smtClean="0"/>
              <a:pPr/>
              <a:t>31.08.2026</a:t>
            </a:fld>
            <a:endParaRPr lang="de-D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de-D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240D78-E649-4E71-91DF-894F6B19CF9B}" type="slidenum">
              <a:rPr lang="de-DE" smtClean="0"/>
              <a:pPr/>
              <a:t>‹Nr.›</a:t>
            </a:fld>
            <a:endParaRPr lang="de-DE"/>
          </a:p>
        </p:txBody>
      </p:sp>
    </p:spTree>
    <p:extLst>
      <p:ext uri="{BB962C8B-B14F-4D97-AF65-F5344CB8AC3E}">
        <p14:creationId xmlns:p14="http://schemas.microsoft.com/office/powerpoint/2010/main" val="1749696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4192879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2521250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EA03F19D-DD31-4B08-B79B-19FC905F6FED}" type="datetimeFigureOut">
              <a:rPr lang="de-DE" smtClean="0"/>
              <a:pPr/>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C240D78-E649-4E71-91DF-894F6B19CF9B}" type="slidenum">
              <a:rPr lang="de-DE" smtClean="0"/>
              <a:pPr/>
              <a:t>‹Nr.›</a:t>
            </a:fld>
            <a:endParaRPr lang="de-DE"/>
          </a:p>
        </p:txBody>
      </p:sp>
    </p:spTree>
    <p:extLst>
      <p:ext uri="{BB962C8B-B14F-4D97-AF65-F5344CB8AC3E}">
        <p14:creationId xmlns:p14="http://schemas.microsoft.com/office/powerpoint/2010/main" val="1944570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A03F19D-DD31-4B08-B79B-19FC905F6FED}" type="datetimeFigureOut">
              <a:rPr lang="de-DE" smtClean="0"/>
              <a:pPr/>
              <a:t>31.08.2026</a:t>
            </a:fld>
            <a:endParaRPr lang="de-D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de-D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240D78-E649-4E71-91DF-894F6B19CF9B}" type="slidenum">
              <a:rPr lang="de-DE" smtClean="0"/>
              <a:pPr/>
              <a:t>‹Nr.›</a:t>
            </a:fld>
            <a:endParaRPr lang="de-D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04607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w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Klasse 10</a:t>
            </a:r>
          </a:p>
        </p:txBody>
      </p:sp>
      <p:sp>
        <p:nvSpPr>
          <p:cNvPr id="3" name="Untertitel 2"/>
          <p:cNvSpPr>
            <a:spLocks noGrp="1"/>
          </p:cNvSpPr>
          <p:nvPr>
            <p:ph type="subTitle" idx="1"/>
          </p:nvPr>
        </p:nvSpPr>
        <p:spPr/>
        <p:txBody>
          <a:bodyPr/>
          <a:lstStyle/>
          <a:p>
            <a:r>
              <a:rPr lang="de-DE" dirty="0"/>
              <a:t>Versetzungen, </a:t>
            </a:r>
            <a:r>
              <a:rPr lang="de-DE" dirty="0" err="1"/>
              <a:t>Msa</a:t>
            </a:r>
            <a:r>
              <a:rPr lang="de-DE" dirty="0"/>
              <a:t> und Zeugnisse</a:t>
            </a:r>
          </a:p>
        </p:txBody>
      </p:sp>
      <p:sp>
        <p:nvSpPr>
          <p:cNvPr id="4" name="Textfeld 3"/>
          <p:cNvSpPr txBox="1"/>
          <p:nvPr/>
        </p:nvSpPr>
        <p:spPr>
          <a:xfrm>
            <a:off x="0" y="6426679"/>
            <a:ext cx="12192000" cy="338554"/>
          </a:xfrm>
          <a:prstGeom prst="rect">
            <a:avLst/>
          </a:prstGeom>
          <a:noFill/>
        </p:spPr>
        <p:txBody>
          <a:bodyPr wrap="square" rtlCol="0">
            <a:spAutoFit/>
          </a:bodyPr>
          <a:lstStyle/>
          <a:p>
            <a:pPr>
              <a:tabLst>
                <a:tab pos="11930063" algn="r"/>
              </a:tabLst>
            </a:pPr>
            <a:r>
              <a:rPr lang="de-DE" sz="1600" dirty="0">
                <a:latin typeface="+mj-lt"/>
              </a:rPr>
              <a:t>Gymnasium Heidberg	Jacob </a:t>
            </a:r>
            <a:r>
              <a:rPr lang="de-DE" sz="1600" dirty="0" err="1">
                <a:latin typeface="+mj-lt"/>
              </a:rPr>
              <a:t>Vilaumi</a:t>
            </a:r>
            <a:endParaRPr lang="de-DE" sz="1600" dirty="0">
              <a:latin typeface="+mj-lt"/>
            </a:endParaRPr>
          </a:p>
        </p:txBody>
      </p:sp>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1651906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1. Halbjahreszeugnis im Jahrgang 10</a:t>
            </a:r>
          </a:p>
        </p:txBody>
      </p:sp>
      <p:sp>
        <p:nvSpPr>
          <p:cNvPr id="3" name="Inhaltsplatzhalter 2"/>
          <p:cNvSpPr>
            <a:spLocks noGrp="1"/>
          </p:cNvSpPr>
          <p:nvPr>
            <p:ph idx="1"/>
          </p:nvPr>
        </p:nvSpPr>
        <p:spPr/>
        <p:txBody>
          <a:bodyPr/>
          <a:lstStyle/>
          <a:p>
            <a:pPr marL="361950" indent="-180975">
              <a:buFont typeface="Arial" panose="020B0604020202020204" pitchFamily="34" charset="0"/>
              <a:buChar char="•"/>
            </a:pPr>
            <a:endParaRPr lang="de-DE" dirty="0"/>
          </a:p>
          <a:p>
            <a:pPr marL="361950" indent="-180975">
              <a:buFont typeface="Arial" panose="020B0604020202020204" pitchFamily="34" charset="0"/>
              <a:buChar char="•"/>
            </a:pPr>
            <a:r>
              <a:rPr lang="de-DE" dirty="0"/>
              <a:t>Das Zeugnis enthält einen Vermerk zur Schullaufbahn</a:t>
            </a:r>
          </a:p>
          <a:p>
            <a:pPr marL="180975" indent="0">
              <a:buNone/>
            </a:pPr>
            <a:r>
              <a:rPr lang="de-DE" dirty="0"/>
              <a:t>	„Die Schülerin/der Schüler wird bei gleichbleibender Leistungsentwicklung</a:t>
            </a:r>
          </a:p>
          <a:p>
            <a:pPr marL="1532435" lvl="5" indent="-342900"/>
            <a:r>
              <a:rPr lang="de-DE" sz="2000" dirty="0"/>
              <a:t>den mittleren Schulabschluss</a:t>
            </a:r>
          </a:p>
          <a:p>
            <a:pPr marL="1532435" lvl="5" indent="-342900"/>
            <a:r>
              <a:rPr lang="de-DE" sz="2000" dirty="0"/>
              <a:t>die Versetzung in die gymnasiale Oberstufe</a:t>
            </a:r>
          </a:p>
          <a:p>
            <a:pPr marL="473583" lvl="1" indent="0">
              <a:buNone/>
            </a:pPr>
            <a:r>
              <a:rPr lang="de-DE" sz="2000" dirty="0"/>
              <a:t>	erreichen“</a:t>
            </a:r>
          </a:p>
          <a:p>
            <a:pPr marL="361950" indent="-180975">
              <a:buFont typeface="Arial" panose="020B0604020202020204" pitchFamily="34" charset="0"/>
              <a:buChar char="•"/>
            </a:pPr>
            <a:endParaRPr lang="de-DE" dirty="0"/>
          </a:p>
        </p:txBody>
      </p:sp>
      <p:grpSp>
        <p:nvGrpSpPr>
          <p:cNvPr id="7" name="Gruppieren 6"/>
          <p:cNvGrpSpPr/>
          <p:nvPr/>
        </p:nvGrpSpPr>
        <p:grpSpPr>
          <a:xfrm>
            <a:off x="0" y="71718"/>
            <a:ext cx="12192000" cy="696817"/>
            <a:chOff x="0" y="71718"/>
            <a:chExt cx="12192000" cy="696817"/>
          </a:xfrm>
        </p:grpSpPr>
        <p:sp>
          <p:nvSpPr>
            <p:cNvPr id="8" name="Rechteck 7"/>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3992458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457201"/>
            <a:ext cx="10058400" cy="1264919"/>
          </a:xfrm>
        </p:spPr>
        <p:txBody>
          <a:bodyPr>
            <a:normAutofit fontScale="90000"/>
          </a:bodyPr>
          <a:lstStyle/>
          <a:p>
            <a:br>
              <a:rPr lang="de-DE" dirty="0"/>
            </a:br>
            <a:br>
              <a:rPr lang="de-DE" dirty="0"/>
            </a:br>
            <a:br>
              <a:rPr lang="de-DE" dirty="0"/>
            </a:br>
            <a:br>
              <a:rPr lang="de-DE" dirty="0"/>
            </a:br>
            <a:br>
              <a:rPr lang="de-DE" dirty="0"/>
            </a:br>
            <a:br>
              <a:rPr lang="de-DE" dirty="0"/>
            </a:br>
            <a:br>
              <a:rPr lang="de-DE" dirty="0"/>
            </a:br>
            <a:br>
              <a:rPr lang="de-DE" dirty="0"/>
            </a:br>
            <a:r>
              <a:rPr lang="de-DE" sz="4000" dirty="0"/>
              <a:t>2</a:t>
            </a:r>
            <a:r>
              <a:rPr lang="de-DE" sz="4000" b="1" dirty="0"/>
              <a:t>. </a:t>
            </a:r>
            <a:r>
              <a:rPr lang="de-DE" sz="4000" dirty="0"/>
              <a:t>Versetzung in die </a:t>
            </a:r>
            <a:r>
              <a:rPr lang="de-DE" sz="4000" dirty="0" err="1"/>
              <a:t>gym</a:t>
            </a:r>
            <a:r>
              <a:rPr lang="de-DE" sz="4000" dirty="0"/>
              <a:t>. Oberstufe</a:t>
            </a:r>
          </a:p>
        </p:txBody>
      </p:sp>
      <p:sp>
        <p:nvSpPr>
          <p:cNvPr id="3" name="Inhaltsplatzhalter 2"/>
          <p:cNvSpPr>
            <a:spLocks noGrp="1"/>
          </p:cNvSpPr>
          <p:nvPr>
            <p:ph idx="1"/>
          </p:nvPr>
        </p:nvSpPr>
        <p:spPr/>
        <p:txBody>
          <a:bodyPr/>
          <a:lstStyle/>
          <a:p>
            <a:pPr marL="180975" indent="0">
              <a:buNone/>
            </a:pPr>
            <a:r>
              <a:rPr lang="de-DE" dirty="0"/>
              <a:t>„Die Schülerinnen und Schüler werden in die Studienstufe versetzt, wenn sie in allen Fächern mindestens die Note ‚ausreichend‘ (4) erzielt haben </a:t>
            </a:r>
            <a:r>
              <a:rPr lang="de-DE" b="1" dirty="0"/>
              <a:t>oder</a:t>
            </a:r>
            <a:r>
              <a:rPr lang="de-DE" dirty="0"/>
              <a:t> schlechtere Noten […] ausgleichen können“ </a:t>
            </a:r>
            <a:r>
              <a:rPr lang="de-DE" b="1" dirty="0"/>
              <a:t>und</a:t>
            </a:r>
            <a:r>
              <a:rPr lang="de-DE" dirty="0"/>
              <a:t> der Ausgleich nicht ausgeschlossen ist.</a:t>
            </a:r>
          </a:p>
          <a:p>
            <a:pPr marL="180975" indent="0">
              <a:buNone/>
            </a:pPr>
            <a:endParaRPr lang="de-DE" dirty="0"/>
          </a:p>
        </p:txBody>
      </p:sp>
      <p:graphicFrame>
        <p:nvGraphicFramePr>
          <p:cNvPr id="4" name="Tabelle 3"/>
          <p:cNvGraphicFramePr>
            <a:graphicFrameLocks noGrp="1"/>
          </p:cNvGraphicFramePr>
          <p:nvPr>
            <p:extLst>
              <p:ext uri="{D42A27DB-BD31-4B8C-83A1-F6EECF244321}">
                <p14:modId xmlns:p14="http://schemas.microsoft.com/office/powerpoint/2010/main" val="4269425576"/>
              </p:ext>
            </p:extLst>
          </p:nvPr>
        </p:nvGraphicFramePr>
        <p:xfrm>
          <a:off x="4170680" y="3105797"/>
          <a:ext cx="3911600" cy="2225040"/>
        </p:xfrm>
        <a:graphic>
          <a:graphicData uri="http://schemas.openxmlformats.org/drawingml/2006/table">
            <a:tbl>
              <a:tblPr firstRow="1" bandRow="1">
                <a:tableStyleId>{5C22544A-7EE6-4342-B048-85BDC9FD1C3A}</a:tableStyleId>
              </a:tblPr>
              <a:tblGrid>
                <a:gridCol w="1008524">
                  <a:extLst>
                    <a:ext uri="{9D8B030D-6E8A-4147-A177-3AD203B41FA5}">
                      <a16:colId xmlns:a16="http://schemas.microsoft.com/office/drawing/2014/main" val="823045833"/>
                    </a:ext>
                  </a:extLst>
                </a:gridCol>
                <a:gridCol w="2903076">
                  <a:extLst>
                    <a:ext uri="{9D8B030D-6E8A-4147-A177-3AD203B41FA5}">
                      <a16:colId xmlns:a16="http://schemas.microsoft.com/office/drawing/2014/main" val="2888563639"/>
                    </a:ext>
                  </a:extLst>
                </a:gridCol>
              </a:tblGrid>
              <a:tr h="370840">
                <a:tc>
                  <a:txBody>
                    <a:bodyPr/>
                    <a:lstStyle/>
                    <a:p>
                      <a:pPr algn="ctr"/>
                      <a:r>
                        <a:rPr lang="de-DE" sz="2000" dirty="0"/>
                        <a:t>Note</a:t>
                      </a:r>
                    </a:p>
                  </a:txBody>
                  <a:tcPr/>
                </a:tc>
                <a:tc>
                  <a:txBody>
                    <a:bodyPr/>
                    <a:lstStyle/>
                    <a:p>
                      <a:pPr algn="ctr"/>
                      <a:r>
                        <a:rPr lang="de-DE" sz="2000" dirty="0"/>
                        <a:t>Ausgleich möglich mit </a:t>
                      </a:r>
                    </a:p>
                  </a:txBody>
                  <a:tcPr/>
                </a:tc>
                <a:extLst>
                  <a:ext uri="{0D108BD9-81ED-4DB2-BD59-A6C34878D82A}">
                    <a16:rowId xmlns:a16="http://schemas.microsoft.com/office/drawing/2014/main" val="2084939713"/>
                  </a:ext>
                </a:extLst>
              </a:tr>
              <a:tr h="370840">
                <a:tc>
                  <a:txBody>
                    <a:bodyPr/>
                    <a:lstStyle/>
                    <a:p>
                      <a:pPr algn="ctr"/>
                      <a:r>
                        <a:rPr lang="de-DE" dirty="0"/>
                        <a:t>5</a:t>
                      </a:r>
                    </a:p>
                  </a:txBody>
                  <a:tcPr/>
                </a:tc>
                <a:tc>
                  <a:txBody>
                    <a:bodyPr/>
                    <a:lstStyle/>
                    <a:p>
                      <a:pPr algn="ctr"/>
                      <a:r>
                        <a:rPr lang="de-DE" dirty="0"/>
                        <a:t>1x Note 2 (oder 1x Note 1)</a:t>
                      </a:r>
                    </a:p>
                    <a:p>
                      <a:pPr algn="ctr"/>
                      <a:r>
                        <a:rPr lang="de-DE" dirty="0"/>
                        <a:t>oder</a:t>
                      </a:r>
                    </a:p>
                    <a:p>
                      <a:pPr algn="ctr"/>
                      <a:r>
                        <a:rPr lang="de-DE" dirty="0"/>
                        <a:t>2x Note 3</a:t>
                      </a:r>
                    </a:p>
                  </a:txBody>
                  <a:tcPr/>
                </a:tc>
                <a:extLst>
                  <a:ext uri="{0D108BD9-81ED-4DB2-BD59-A6C34878D82A}">
                    <a16:rowId xmlns:a16="http://schemas.microsoft.com/office/drawing/2014/main" val="596360849"/>
                  </a:ext>
                </a:extLst>
              </a:tr>
              <a:tr h="370840">
                <a:tc>
                  <a:txBody>
                    <a:bodyPr/>
                    <a:lstStyle/>
                    <a:p>
                      <a:pPr algn="ctr"/>
                      <a:r>
                        <a:rPr lang="de-DE" dirty="0"/>
                        <a:t>6</a:t>
                      </a:r>
                    </a:p>
                  </a:txBody>
                  <a:tcPr/>
                </a:tc>
                <a:tc>
                  <a:txBody>
                    <a:bodyPr/>
                    <a:lstStyle/>
                    <a:p>
                      <a:pPr algn="ctr"/>
                      <a:r>
                        <a:rPr lang="de-DE" dirty="0"/>
                        <a:t>1x Note 1</a:t>
                      </a:r>
                    </a:p>
                    <a:p>
                      <a:pPr algn="ctr"/>
                      <a:r>
                        <a:rPr lang="de-DE" dirty="0"/>
                        <a:t>oder </a:t>
                      </a:r>
                    </a:p>
                    <a:p>
                      <a:pPr algn="ctr"/>
                      <a:r>
                        <a:rPr lang="de-DE" dirty="0"/>
                        <a:t>2 x Note 2</a:t>
                      </a:r>
                    </a:p>
                  </a:txBody>
                  <a:tcPr/>
                </a:tc>
                <a:extLst>
                  <a:ext uri="{0D108BD9-81ED-4DB2-BD59-A6C34878D82A}">
                    <a16:rowId xmlns:a16="http://schemas.microsoft.com/office/drawing/2014/main" val="2215511365"/>
                  </a:ext>
                </a:extLst>
              </a:tr>
            </a:tbl>
          </a:graphicData>
        </a:graphic>
      </p:graphicFrame>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255884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Ausschluss eines Ausgleichs</a:t>
            </a:r>
          </a:p>
        </p:txBody>
      </p:sp>
      <p:sp>
        <p:nvSpPr>
          <p:cNvPr id="3" name="Inhaltsplatzhalter 2"/>
          <p:cNvSpPr>
            <a:spLocks noGrp="1"/>
          </p:cNvSpPr>
          <p:nvPr>
            <p:ph idx="1"/>
          </p:nvPr>
        </p:nvSpPr>
        <p:spPr/>
        <p:txBody>
          <a:bodyPr/>
          <a:lstStyle/>
          <a:p>
            <a:pPr marL="180975" indent="0">
              <a:buNone/>
            </a:pPr>
            <a:endParaRPr lang="de-DE" dirty="0"/>
          </a:p>
        </p:txBody>
      </p:sp>
      <p:graphicFrame>
        <p:nvGraphicFramePr>
          <p:cNvPr id="4" name="Tabelle 3"/>
          <p:cNvGraphicFramePr>
            <a:graphicFrameLocks noGrp="1"/>
          </p:cNvGraphicFramePr>
          <p:nvPr>
            <p:extLst>
              <p:ext uri="{D42A27DB-BD31-4B8C-83A1-F6EECF244321}">
                <p14:modId xmlns:p14="http://schemas.microsoft.com/office/powerpoint/2010/main" val="1912449083"/>
              </p:ext>
            </p:extLst>
          </p:nvPr>
        </p:nvGraphicFramePr>
        <p:xfrm>
          <a:off x="1184856" y="1845734"/>
          <a:ext cx="9281976" cy="3559393"/>
        </p:xfrm>
        <a:graphic>
          <a:graphicData uri="http://schemas.openxmlformats.org/drawingml/2006/table">
            <a:tbl>
              <a:tblPr firstRow="1" bandRow="1">
                <a:tableStyleId>{5C22544A-7EE6-4342-B048-85BDC9FD1C3A}</a:tableStyleId>
              </a:tblPr>
              <a:tblGrid>
                <a:gridCol w="2113819">
                  <a:extLst>
                    <a:ext uri="{9D8B030D-6E8A-4147-A177-3AD203B41FA5}">
                      <a16:colId xmlns:a16="http://schemas.microsoft.com/office/drawing/2014/main" val="823045833"/>
                    </a:ext>
                  </a:extLst>
                </a:gridCol>
                <a:gridCol w="7168157">
                  <a:extLst>
                    <a:ext uri="{9D8B030D-6E8A-4147-A177-3AD203B41FA5}">
                      <a16:colId xmlns:a16="http://schemas.microsoft.com/office/drawing/2014/main" val="2888563639"/>
                    </a:ext>
                  </a:extLst>
                </a:gridCol>
              </a:tblGrid>
              <a:tr h="421934">
                <a:tc>
                  <a:txBody>
                    <a:bodyPr/>
                    <a:lstStyle/>
                    <a:p>
                      <a:pPr algn="ctr"/>
                      <a:r>
                        <a:rPr lang="de-DE" sz="2000" dirty="0"/>
                        <a:t>Note</a:t>
                      </a:r>
                    </a:p>
                  </a:txBody>
                  <a:tcPr/>
                </a:tc>
                <a:tc>
                  <a:txBody>
                    <a:bodyPr/>
                    <a:lstStyle/>
                    <a:p>
                      <a:pPr algn="ctr"/>
                      <a:r>
                        <a:rPr lang="de-DE" sz="2000" dirty="0"/>
                        <a:t>Ausgleich ausgeschlossen</a:t>
                      </a:r>
                    </a:p>
                  </a:txBody>
                  <a:tcPr/>
                </a:tc>
                <a:extLst>
                  <a:ext uri="{0D108BD9-81ED-4DB2-BD59-A6C34878D82A}">
                    <a16:rowId xmlns:a16="http://schemas.microsoft.com/office/drawing/2014/main" val="2084939713"/>
                  </a:ext>
                </a:extLst>
              </a:tr>
              <a:tr h="394887">
                <a:tc>
                  <a:txBody>
                    <a:bodyPr/>
                    <a:lstStyle/>
                    <a:p>
                      <a:pPr algn="ctr"/>
                      <a:r>
                        <a:rPr lang="de-DE" dirty="0"/>
                        <a:t>5 </a:t>
                      </a:r>
                    </a:p>
                  </a:txBody>
                  <a:tcPr/>
                </a:tc>
                <a:tc>
                  <a:txBody>
                    <a:bodyPr/>
                    <a:lstStyle/>
                    <a:p>
                      <a:pPr algn="ctr"/>
                      <a:r>
                        <a:rPr lang="de-DE" dirty="0"/>
                        <a:t>in zwei der Fächer D, M, E</a:t>
                      </a:r>
                    </a:p>
                  </a:txBody>
                  <a:tcPr/>
                </a:tc>
                <a:extLst>
                  <a:ext uri="{0D108BD9-81ED-4DB2-BD59-A6C34878D82A}">
                    <a16:rowId xmlns:a16="http://schemas.microsoft.com/office/drawing/2014/main" val="596360849"/>
                  </a:ext>
                </a:extLst>
              </a:tr>
              <a:tr h="394887">
                <a:tc>
                  <a:txBody>
                    <a:bodyPr/>
                    <a:lstStyle/>
                    <a:p>
                      <a:pPr algn="ctr"/>
                      <a:r>
                        <a:rPr lang="de-DE" dirty="0"/>
                        <a:t>6</a:t>
                      </a:r>
                    </a:p>
                  </a:txBody>
                  <a:tcPr/>
                </a:tc>
                <a:tc>
                  <a:txBody>
                    <a:bodyPr/>
                    <a:lstStyle/>
                    <a:p>
                      <a:pPr algn="ctr"/>
                      <a:r>
                        <a:rPr lang="de-DE" dirty="0"/>
                        <a:t>in einem der Fächer D, M, E</a:t>
                      </a:r>
                    </a:p>
                  </a:txBody>
                  <a:tcPr/>
                </a:tc>
                <a:extLst>
                  <a:ext uri="{0D108BD9-81ED-4DB2-BD59-A6C34878D82A}">
                    <a16:rowId xmlns:a16="http://schemas.microsoft.com/office/drawing/2014/main" val="2215511365"/>
                  </a:ext>
                </a:extLst>
              </a:tr>
              <a:tr h="394887">
                <a:tc>
                  <a:txBody>
                    <a:bodyPr/>
                    <a:lstStyle/>
                    <a:p>
                      <a:pPr algn="ctr"/>
                      <a:r>
                        <a:rPr lang="de-DE" dirty="0"/>
                        <a:t>5 </a:t>
                      </a:r>
                      <a:r>
                        <a:rPr lang="de-DE" sz="1400" dirty="0"/>
                        <a:t>oder schlechter </a:t>
                      </a:r>
                      <a:r>
                        <a:rPr lang="de-DE" dirty="0"/>
                        <a:t>+ 6 </a:t>
                      </a:r>
                    </a:p>
                  </a:txBody>
                  <a:tcPr/>
                </a:tc>
                <a:tc>
                  <a:txBody>
                    <a:bodyPr/>
                    <a:lstStyle/>
                    <a:p>
                      <a:pPr algn="ctr"/>
                      <a:r>
                        <a:rPr lang="de-DE" dirty="0"/>
                        <a:t>in zwei Fächern</a:t>
                      </a:r>
                    </a:p>
                  </a:txBody>
                  <a:tcPr anchor="ctr"/>
                </a:tc>
                <a:extLst>
                  <a:ext uri="{0D108BD9-81ED-4DB2-BD59-A6C34878D82A}">
                    <a16:rowId xmlns:a16="http://schemas.microsoft.com/office/drawing/2014/main" val="2353280780"/>
                  </a:ext>
                </a:extLst>
              </a:tr>
              <a:tr h="394887">
                <a:tc>
                  <a:txBody>
                    <a:bodyPr/>
                    <a:lstStyle/>
                    <a:p>
                      <a:pPr algn="ctr"/>
                      <a:r>
                        <a:rPr lang="de-DE" dirty="0"/>
                        <a:t>5</a:t>
                      </a:r>
                    </a:p>
                  </a:txBody>
                  <a:tcPr/>
                </a:tc>
                <a:tc>
                  <a:txBody>
                    <a:bodyPr/>
                    <a:lstStyle/>
                    <a:p>
                      <a:pPr algn="ctr"/>
                      <a:r>
                        <a:rPr lang="de-DE" dirty="0"/>
                        <a:t>in mehr als zwei Fächern</a:t>
                      </a:r>
                    </a:p>
                  </a:txBody>
                  <a:tcPr/>
                </a:tc>
                <a:extLst>
                  <a:ext uri="{0D108BD9-81ED-4DB2-BD59-A6C34878D82A}">
                    <a16:rowId xmlns:a16="http://schemas.microsoft.com/office/drawing/2014/main" val="3492200753"/>
                  </a:ext>
                </a:extLst>
              </a:tr>
              <a:tr h="1557911">
                <a:tc>
                  <a:txBody>
                    <a:bodyPr/>
                    <a:lstStyle/>
                    <a:p>
                      <a:pPr algn="ctr"/>
                      <a:r>
                        <a:rPr lang="de-DE" dirty="0"/>
                        <a:t>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800" kern="1200" dirty="0">
                          <a:solidFill>
                            <a:schemeClr val="dk1"/>
                          </a:solidFill>
                          <a:effectLst/>
                          <a:latin typeface="+mn-lt"/>
                          <a:ea typeface="+mn-ea"/>
                          <a:cs typeface="+mn-cs"/>
                        </a:rPr>
                        <a:t>Wenn diese 6 erteilt wurde, weil in einem Fach Leistungsnachweise ohne wichtigen Grund nicht erbracht wurden und die Leistungen dadurch insgesamt nicht bewertet werden konnten. </a:t>
                      </a:r>
                    </a:p>
                    <a:p>
                      <a:pPr marL="0" marR="0" indent="0" algn="ctr" defTabSz="914400" rtl="0" eaLnBrk="1" fontAlgn="auto" latinLnBrk="0" hangingPunct="1">
                        <a:lnSpc>
                          <a:spcPct val="100000"/>
                        </a:lnSpc>
                        <a:spcBef>
                          <a:spcPts val="0"/>
                        </a:spcBef>
                        <a:spcAft>
                          <a:spcPts val="0"/>
                        </a:spcAft>
                        <a:buClrTx/>
                        <a:buSzTx/>
                        <a:buFontTx/>
                        <a:buNone/>
                        <a:tabLst/>
                        <a:defRPr/>
                      </a:pPr>
                      <a:r>
                        <a:rPr lang="de-DE" sz="1800" kern="1200" dirty="0">
                          <a:solidFill>
                            <a:schemeClr val="dk1"/>
                          </a:solidFill>
                          <a:effectLst/>
                          <a:latin typeface="+mn-lt"/>
                          <a:ea typeface="+mn-ea"/>
                          <a:cs typeface="+mn-cs"/>
                        </a:rPr>
                        <a:t>(In (Über-) Prüfungsfächern gilt dieses nicht nur für die Zeugnisnote, sondern auch bei einer 6 als Unterrichtsjahresnote.)</a:t>
                      </a:r>
                    </a:p>
                  </a:txBody>
                  <a:tcPr/>
                </a:tc>
                <a:extLst>
                  <a:ext uri="{0D108BD9-81ED-4DB2-BD59-A6C34878D82A}">
                    <a16:rowId xmlns:a16="http://schemas.microsoft.com/office/drawing/2014/main" val="2515104602"/>
                  </a:ext>
                </a:extLst>
              </a:tr>
            </a:tbl>
          </a:graphicData>
        </a:graphic>
      </p:graphicFrame>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3147411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381000"/>
            <a:ext cx="10195560" cy="1432560"/>
          </a:xfrm>
        </p:spPr>
        <p:txBody>
          <a:bodyPr>
            <a:noAutofit/>
          </a:bodyPr>
          <a:lstStyle/>
          <a:p>
            <a:r>
              <a:rPr lang="de-DE" sz="3200" dirty="0"/>
              <a:t>Ende der Schullaufbahn an einer allgemeinbildenden Schule</a:t>
            </a:r>
          </a:p>
        </p:txBody>
      </p:sp>
      <p:sp>
        <p:nvSpPr>
          <p:cNvPr id="6" name="Inhaltsplatzhalter 2"/>
          <p:cNvSpPr>
            <a:spLocks noGrp="1"/>
          </p:cNvSpPr>
          <p:nvPr>
            <p:ph idx="1"/>
          </p:nvPr>
        </p:nvSpPr>
        <p:spPr>
          <a:xfrm>
            <a:off x="1097280" y="1874520"/>
            <a:ext cx="10079676" cy="3994574"/>
          </a:xfrm>
        </p:spPr>
        <p:txBody>
          <a:bodyPr/>
          <a:lstStyle/>
          <a:p>
            <a:pPr marL="180975" indent="0" algn="ctr">
              <a:buNone/>
            </a:pPr>
            <a:endParaRPr lang="de-DE" sz="3200" b="1" dirty="0">
              <a:solidFill>
                <a:srgbClr val="FF0000"/>
              </a:solidFill>
            </a:endParaRPr>
          </a:p>
          <a:p>
            <a:pPr marL="180975" indent="0">
              <a:buNone/>
            </a:pPr>
            <a:r>
              <a:rPr lang="de-DE" sz="3200" dirty="0">
                <a:solidFill>
                  <a:srgbClr val="FF0000"/>
                </a:solidFill>
              </a:rPr>
              <a:t>Wird die </a:t>
            </a:r>
            <a:r>
              <a:rPr lang="de-DE" sz="3200" b="1" u="sng" dirty="0">
                <a:solidFill>
                  <a:srgbClr val="FF0000"/>
                </a:solidFill>
              </a:rPr>
              <a:t>Versetzung nicht erreicht</a:t>
            </a:r>
            <a:r>
              <a:rPr lang="de-DE" sz="3200" dirty="0">
                <a:solidFill>
                  <a:srgbClr val="FF0000"/>
                </a:solidFill>
              </a:rPr>
              <a:t>, ist die Fortsetzung der Schullaufbahn an einer allgemeinbildenden Schule – d.h. auch an einer Stadtteilschule oder einem beruflichen Gymnasium – </a:t>
            </a:r>
            <a:r>
              <a:rPr lang="de-DE" sz="3200" b="1" u="sng" dirty="0">
                <a:solidFill>
                  <a:srgbClr val="FF0000"/>
                </a:solidFill>
              </a:rPr>
              <a:t>ausgeschlossen</a:t>
            </a:r>
            <a:r>
              <a:rPr lang="de-DE" sz="3200" dirty="0">
                <a:solidFill>
                  <a:srgbClr val="FF0000"/>
                </a:solidFill>
              </a:rPr>
              <a:t>!</a:t>
            </a:r>
            <a:endParaRPr lang="de-DE" sz="3600" dirty="0">
              <a:solidFill>
                <a:srgbClr val="FF0000"/>
              </a:solidFill>
            </a:endParaRPr>
          </a:p>
          <a:p>
            <a:pPr marL="180975" indent="0">
              <a:buNone/>
            </a:pPr>
            <a:endParaRPr lang="de-DE" dirty="0"/>
          </a:p>
          <a:p>
            <a:pPr marL="361950" indent="-180975">
              <a:buFont typeface="Arial" panose="020B0604020202020204" pitchFamily="34" charset="0"/>
              <a:buChar char="•"/>
            </a:pPr>
            <a:endParaRPr lang="de-DE" dirty="0"/>
          </a:p>
        </p:txBody>
      </p:sp>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4186873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4. Prüfungen (MSA)</a:t>
            </a:r>
          </a:p>
        </p:txBody>
      </p:sp>
      <p:sp>
        <p:nvSpPr>
          <p:cNvPr id="6" name="Inhaltsplatzhalter 2"/>
          <p:cNvSpPr>
            <a:spLocks noGrp="1"/>
          </p:cNvSpPr>
          <p:nvPr>
            <p:ph idx="1"/>
          </p:nvPr>
        </p:nvSpPr>
        <p:spPr/>
        <p:txBody>
          <a:bodyPr>
            <a:noAutofit/>
          </a:bodyPr>
          <a:lstStyle/>
          <a:p>
            <a:pPr marL="361950" indent="-180975">
              <a:spcAft>
                <a:spcPts val="600"/>
              </a:spcAft>
              <a:buFont typeface="Arial" panose="020B0604020202020204" pitchFamily="34" charset="0"/>
              <a:buChar char="•"/>
            </a:pPr>
            <a:r>
              <a:rPr lang="de-DE" dirty="0"/>
              <a:t> Prüfung für </a:t>
            </a:r>
            <a:r>
              <a:rPr lang="de-DE" dirty="0" err="1"/>
              <a:t>SuS</a:t>
            </a:r>
            <a:r>
              <a:rPr lang="de-DE" dirty="0"/>
              <a:t> der 10. Klasse, die im Halbjahreszeugnis den Vermerk erhalten haben, dass sie voraussichtlich (nur) den mittleren Schulabschluss und nicht die Versetzung in die gymnasiale Oberstufe erreichen werden oder knapp „davor“ sind. </a:t>
            </a:r>
          </a:p>
          <a:p>
            <a:pPr marL="816483" lvl="1" indent="-342900">
              <a:buFont typeface="Wingdings" panose="05000000000000000000" pitchFamily="2" charset="2"/>
              <a:buChar char="ð"/>
              <a:tabLst>
                <a:tab pos="361950" algn="l"/>
              </a:tabLst>
            </a:pPr>
            <a:r>
              <a:rPr lang="de-DE" sz="2000" dirty="0"/>
              <a:t>Bei rapider Verschlechterung des Leistungsstandes einzelner </a:t>
            </a:r>
            <a:r>
              <a:rPr lang="de-DE" sz="2000" dirty="0" err="1"/>
              <a:t>SuS</a:t>
            </a:r>
            <a:r>
              <a:rPr lang="de-DE" sz="2000" dirty="0"/>
              <a:t> zu Beginn des 2. Halbjahres können Nachmeldungen erfolgen.</a:t>
            </a:r>
          </a:p>
          <a:p>
            <a:pPr marL="361950" indent="-180975">
              <a:spcAft>
                <a:spcPts val="600"/>
              </a:spcAft>
              <a:buFont typeface="Arial" panose="020B0604020202020204" pitchFamily="34" charset="0"/>
              <a:buChar char="•"/>
            </a:pPr>
            <a:r>
              <a:rPr lang="de-DE" dirty="0"/>
              <a:t>Die Prüfungen bestehen aus einem schriftlichen Teil</a:t>
            </a:r>
          </a:p>
          <a:p>
            <a:pPr marL="759333" lvl="1" indent="-285750">
              <a:spcAft>
                <a:spcPts val="600"/>
              </a:spcAft>
              <a:buFont typeface="Calibri" panose="020F0502020204030204" pitchFamily="34" charset="0"/>
              <a:buChar char="-"/>
            </a:pPr>
            <a:r>
              <a:rPr lang="de-DE" sz="2000" dirty="0"/>
              <a:t>Mathe und Deutsch </a:t>
            </a:r>
          </a:p>
          <a:p>
            <a:pPr marL="759333" lvl="1" indent="-285750">
              <a:spcAft>
                <a:spcPts val="600"/>
              </a:spcAft>
              <a:buFont typeface="Calibri" panose="020F0502020204030204" pitchFamily="34" charset="0"/>
              <a:buChar char="-"/>
            </a:pPr>
            <a:r>
              <a:rPr lang="de-DE" sz="2000" dirty="0"/>
              <a:t>Prüfungen stellt die Behörde</a:t>
            </a:r>
          </a:p>
          <a:p>
            <a:pPr marL="361950" indent="-180975">
              <a:spcAft>
                <a:spcPts val="600"/>
              </a:spcAft>
              <a:buFont typeface="Arial" panose="020B0604020202020204" pitchFamily="34" charset="0"/>
              <a:buChar char="•"/>
            </a:pPr>
            <a:r>
              <a:rPr lang="de-DE" dirty="0"/>
              <a:t>und zwei mündlichen Teilen. </a:t>
            </a:r>
          </a:p>
          <a:p>
            <a:pPr marL="759333" lvl="1" indent="-285750">
              <a:spcAft>
                <a:spcPts val="600"/>
              </a:spcAft>
              <a:buFont typeface="Calibri" panose="020F0502020204030204" pitchFamily="34" charset="0"/>
              <a:buChar char="-"/>
            </a:pPr>
            <a:r>
              <a:rPr lang="de-DE" sz="2000" dirty="0"/>
              <a:t> Englisch und Wahl aus (</a:t>
            </a:r>
            <a:r>
              <a:rPr lang="de-DE" sz="2000" dirty="0" err="1"/>
              <a:t>Rel</a:t>
            </a:r>
            <a:r>
              <a:rPr lang="de-DE" sz="2000" dirty="0"/>
              <a:t>/Phil, Informatik sowie Bereich </a:t>
            </a:r>
            <a:r>
              <a:rPr lang="de-DE" sz="2000" dirty="0" err="1"/>
              <a:t>Nawi</a:t>
            </a:r>
            <a:r>
              <a:rPr lang="de-DE" sz="2000" dirty="0"/>
              <a:t> und </a:t>
            </a:r>
            <a:r>
              <a:rPr lang="de-DE" sz="2000" dirty="0" err="1"/>
              <a:t>Geswi</a:t>
            </a:r>
            <a:r>
              <a:rPr lang="de-DE" sz="2000" dirty="0"/>
              <a:t>)</a:t>
            </a:r>
          </a:p>
          <a:p>
            <a:pPr marL="759333" lvl="1" indent="-285750">
              <a:spcAft>
                <a:spcPts val="600"/>
              </a:spcAft>
              <a:buFont typeface="Calibri" panose="020F0502020204030204" pitchFamily="34" charset="0"/>
              <a:buChar char="-"/>
            </a:pPr>
            <a:r>
              <a:rPr lang="de-DE" sz="2000" dirty="0"/>
              <a:t>Prüfungen erstellen die jeweiligen Fachlehrerinnen und Fachlehrer.</a:t>
            </a:r>
          </a:p>
        </p:txBody>
      </p:sp>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395440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286603"/>
            <a:ext cx="11094720" cy="1374557"/>
          </a:xfrm>
        </p:spPr>
        <p:txBody>
          <a:bodyPr>
            <a:normAutofit/>
          </a:bodyPr>
          <a:lstStyle/>
          <a:p>
            <a:r>
              <a:rPr lang="de-DE" sz="3200" dirty="0"/>
              <a:t>5. Zeugnisse am Ende von Jahrgang 10</a:t>
            </a:r>
          </a:p>
        </p:txBody>
      </p:sp>
      <p:sp>
        <p:nvSpPr>
          <p:cNvPr id="3" name="Inhaltsplatzhalter 2"/>
          <p:cNvSpPr>
            <a:spLocks noGrp="1"/>
          </p:cNvSpPr>
          <p:nvPr>
            <p:ph idx="1"/>
          </p:nvPr>
        </p:nvSpPr>
        <p:spPr>
          <a:xfrm>
            <a:off x="1112520" y="1769534"/>
            <a:ext cx="10058400" cy="4023360"/>
          </a:xfrm>
        </p:spPr>
        <p:txBody>
          <a:bodyPr/>
          <a:lstStyle/>
          <a:p>
            <a:pPr marL="361950" indent="-180975">
              <a:spcAft>
                <a:spcPts val="1200"/>
              </a:spcAft>
              <a:buFont typeface="Arial" panose="020B0604020202020204" pitchFamily="34" charset="0"/>
              <a:buChar char="•"/>
            </a:pPr>
            <a:endParaRPr lang="de-DE" dirty="0"/>
          </a:p>
          <a:p>
            <a:pPr marL="361950" indent="-180975">
              <a:spcAft>
                <a:spcPts val="1200"/>
              </a:spcAft>
              <a:buFont typeface="Arial" panose="020B0604020202020204" pitchFamily="34" charset="0"/>
              <a:buChar char="•"/>
            </a:pPr>
            <a:r>
              <a:rPr lang="de-DE" dirty="0"/>
              <a:t>Beurteilungsgrundlage für das Zeugnis am Ende des zweiten Halbjahres ist das </a:t>
            </a:r>
            <a:r>
              <a:rPr lang="de-DE" b="1" u="sng" dirty="0"/>
              <a:t>gesamte</a:t>
            </a:r>
            <a:r>
              <a:rPr lang="de-DE" dirty="0"/>
              <a:t> Schuljahr.</a:t>
            </a:r>
          </a:p>
          <a:p>
            <a:pPr marL="816483" lvl="1" indent="-342900">
              <a:buFont typeface="Wingdings" panose="05000000000000000000" pitchFamily="2" charset="2"/>
              <a:buChar char="ð"/>
            </a:pPr>
            <a:r>
              <a:rPr lang="de-DE" sz="2000" dirty="0"/>
              <a:t>Aus allen im Laufe des gesamten Schuljahres erbrachten Einzelleistungen wird eine Gesamtnote gebildet. (Es reicht nicht, zwei Halbjahresnoten zu mitteln!)</a:t>
            </a:r>
          </a:p>
          <a:p>
            <a:pPr marL="816483" lvl="1" indent="-342900">
              <a:buFont typeface="Wingdings" panose="05000000000000000000" pitchFamily="2" charset="2"/>
              <a:buChar char="ð"/>
            </a:pPr>
            <a:r>
              <a:rPr lang="de-DE" sz="2000" dirty="0"/>
              <a:t>Achtung: In diesem Schuljahr aufgrund des sehr kurzen 1. HJ werden drei KA oder Ersatzleistungen in den Fächern Ma und Engl im 2. </a:t>
            </a:r>
            <a:r>
              <a:rPr lang="de-DE" sz="2000" dirty="0" err="1"/>
              <a:t>Hj</a:t>
            </a:r>
            <a:r>
              <a:rPr lang="de-DE" sz="2000" dirty="0"/>
              <a:t> geschrieben. </a:t>
            </a:r>
          </a:p>
        </p:txBody>
      </p:sp>
      <p:grpSp>
        <p:nvGrpSpPr>
          <p:cNvPr id="7" name="Gruppieren 6"/>
          <p:cNvGrpSpPr/>
          <p:nvPr/>
        </p:nvGrpSpPr>
        <p:grpSpPr>
          <a:xfrm>
            <a:off x="0" y="71718"/>
            <a:ext cx="12192000" cy="696817"/>
            <a:chOff x="0" y="71718"/>
            <a:chExt cx="12192000" cy="696817"/>
          </a:xfrm>
        </p:grpSpPr>
        <p:sp>
          <p:nvSpPr>
            <p:cNvPr id="8" name="Rechteck 7"/>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269154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1085850"/>
            <a:ext cx="10058400" cy="651510"/>
          </a:xfrm>
        </p:spPr>
        <p:txBody>
          <a:bodyPr>
            <a:normAutofit/>
          </a:bodyPr>
          <a:lstStyle/>
          <a:p>
            <a:r>
              <a:rPr lang="de-DE" sz="4000" dirty="0"/>
              <a:t>Bildung der Noten in den Hauptfächern</a:t>
            </a:r>
            <a:endParaRPr lang="de-DE" sz="4000" b="1" dirty="0"/>
          </a:p>
        </p:txBody>
      </p:sp>
      <p:graphicFrame>
        <p:nvGraphicFramePr>
          <p:cNvPr id="8" name="Inhaltsplatzhalter 7"/>
          <p:cNvGraphicFramePr>
            <a:graphicFrameLocks noGrp="1"/>
          </p:cNvGraphicFramePr>
          <p:nvPr>
            <p:ph idx="1"/>
            <p:extLst>
              <p:ext uri="{D42A27DB-BD31-4B8C-83A1-F6EECF244321}">
                <p14:modId xmlns:p14="http://schemas.microsoft.com/office/powerpoint/2010/main" val="187978846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uppieren 6"/>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7"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1098022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981075"/>
            <a:ext cx="10058400" cy="756285"/>
          </a:xfrm>
        </p:spPr>
        <p:txBody>
          <a:bodyPr>
            <a:normAutofit/>
          </a:bodyPr>
          <a:lstStyle/>
          <a:p>
            <a:r>
              <a:rPr lang="de-DE" sz="3200" dirty="0"/>
              <a:t>Bildung der MSA-Noten in den Prüfungsfächern</a:t>
            </a:r>
          </a:p>
        </p:txBody>
      </p:sp>
      <p:sp>
        <p:nvSpPr>
          <p:cNvPr id="3" name="Inhaltsplatzhalter 2"/>
          <p:cNvSpPr>
            <a:spLocks noGrp="1"/>
          </p:cNvSpPr>
          <p:nvPr>
            <p:ph idx="1"/>
          </p:nvPr>
        </p:nvSpPr>
        <p:spPr/>
        <p:txBody>
          <a:bodyPr>
            <a:normAutofit/>
          </a:bodyPr>
          <a:lstStyle/>
          <a:p>
            <a:pPr marL="361950" indent="-180975">
              <a:lnSpc>
                <a:spcPct val="110000"/>
              </a:lnSpc>
              <a:spcAft>
                <a:spcPts val="600"/>
              </a:spcAft>
              <a:buFont typeface="Arial" panose="020B0604020202020204" pitchFamily="34" charset="0"/>
              <a:buChar char="•"/>
            </a:pPr>
            <a:r>
              <a:rPr lang="de-DE" dirty="0"/>
              <a:t>Die Unterrichtsjahresnote wird wie zuvor beschrieben ermittelt und dann in eine MSA Note umgerechnet.</a:t>
            </a:r>
          </a:p>
          <a:p>
            <a:pPr marL="361950" indent="-180975">
              <a:buFont typeface="Arial" panose="020B0604020202020204" pitchFamily="34" charset="0"/>
              <a:buChar char="•"/>
            </a:pPr>
            <a:r>
              <a:rPr lang="de-DE" dirty="0"/>
              <a:t>Die so gebildeten Noten werden im Verhältnis 20:80 zur Zeugnisnote zusammengefasst </a:t>
            </a:r>
          </a:p>
          <a:p>
            <a:pPr marL="361950" indent="-180975">
              <a:buFont typeface="Arial" panose="020B0604020202020204" pitchFamily="34" charset="0"/>
              <a:buChar char="•"/>
            </a:pPr>
            <a:endParaRPr lang="de-DE" dirty="0"/>
          </a:p>
        </p:txBody>
      </p:sp>
      <p:grpSp>
        <p:nvGrpSpPr>
          <p:cNvPr id="7" name="Gruppieren 6"/>
          <p:cNvGrpSpPr/>
          <p:nvPr/>
        </p:nvGrpSpPr>
        <p:grpSpPr>
          <a:xfrm>
            <a:off x="0" y="71718"/>
            <a:ext cx="12192000" cy="696817"/>
            <a:chOff x="0" y="71718"/>
            <a:chExt cx="12192000" cy="696817"/>
          </a:xfrm>
        </p:grpSpPr>
        <p:sp>
          <p:nvSpPr>
            <p:cNvPr id="8" name="Rechteck 7"/>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379445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981075"/>
            <a:ext cx="10058400" cy="756285"/>
          </a:xfrm>
        </p:spPr>
        <p:txBody>
          <a:bodyPr>
            <a:normAutofit/>
          </a:bodyPr>
          <a:lstStyle/>
          <a:p>
            <a:r>
              <a:rPr lang="de-DE" sz="3200" dirty="0"/>
              <a:t>Bildung der MSA-Noten in den Prüfungsfächern</a:t>
            </a:r>
          </a:p>
        </p:txBody>
      </p:sp>
      <p:grpSp>
        <p:nvGrpSpPr>
          <p:cNvPr id="4" name="Gruppieren 3"/>
          <p:cNvGrpSpPr/>
          <p:nvPr/>
        </p:nvGrpSpPr>
        <p:grpSpPr>
          <a:xfrm>
            <a:off x="1114465" y="1930068"/>
            <a:ext cx="10041215" cy="3269150"/>
            <a:chOff x="1096963" y="1949946"/>
            <a:chExt cx="10041215" cy="3269150"/>
          </a:xfrm>
        </p:grpSpPr>
        <p:sp>
          <p:nvSpPr>
            <p:cNvPr id="7" name="Freihandform: Form 6"/>
            <p:cNvSpPr/>
            <p:nvPr/>
          </p:nvSpPr>
          <p:spPr>
            <a:xfrm>
              <a:off x="1096963" y="3458783"/>
              <a:ext cx="1967413" cy="869183"/>
            </a:xfrm>
            <a:custGeom>
              <a:avLst/>
              <a:gdLst>
                <a:gd name="connsiteX0" fmla="*/ 0 w 1967413"/>
                <a:gd name="connsiteY0" fmla="*/ 86918 h 869183"/>
                <a:gd name="connsiteX1" fmla="*/ 86918 w 1967413"/>
                <a:gd name="connsiteY1" fmla="*/ 0 h 869183"/>
                <a:gd name="connsiteX2" fmla="*/ 1880495 w 1967413"/>
                <a:gd name="connsiteY2" fmla="*/ 0 h 869183"/>
                <a:gd name="connsiteX3" fmla="*/ 1967413 w 1967413"/>
                <a:gd name="connsiteY3" fmla="*/ 86918 h 869183"/>
                <a:gd name="connsiteX4" fmla="*/ 1967413 w 1967413"/>
                <a:gd name="connsiteY4" fmla="*/ 782265 h 869183"/>
                <a:gd name="connsiteX5" fmla="*/ 1880495 w 1967413"/>
                <a:gd name="connsiteY5" fmla="*/ 869183 h 869183"/>
                <a:gd name="connsiteX6" fmla="*/ 86918 w 1967413"/>
                <a:gd name="connsiteY6" fmla="*/ 869183 h 869183"/>
                <a:gd name="connsiteX7" fmla="*/ 0 w 1967413"/>
                <a:gd name="connsiteY7" fmla="*/ 782265 h 869183"/>
                <a:gd name="connsiteX8" fmla="*/ 0 w 1967413"/>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7413" h="869183">
                  <a:moveTo>
                    <a:pt x="0" y="86918"/>
                  </a:moveTo>
                  <a:cubicBezTo>
                    <a:pt x="0" y="38915"/>
                    <a:pt x="38915" y="0"/>
                    <a:pt x="86918" y="0"/>
                  </a:cubicBezTo>
                  <a:lnTo>
                    <a:pt x="1880495" y="0"/>
                  </a:lnTo>
                  <a:cubicBezTo>
                    <a:pt x="1928498" y="0"/>
                    <a:pt x="1967413" y="38915"/>
                    <a:pt x="1967413" y="86918"/>
                  </a:cubicBezTo>
                  <a:lnTo>
                    <a:pt x="1967413" y="782265"/>
                  </a:lnTo>
                  <a:cubicBezTo>
                    <a:pt x="1967413" y="830268"/>
                    <a:pt x="1928498" y="869183"/>
                    <a:pt x="1880495"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100000"/>
                </a:lnSpc>
                <a:spcBef>
                  <a:spcPct val="0"/>
                </a:spcBef>
                <a:spcAft>
                  <a:spcPts val="0"/>
                </a:spcAft>
                <a:buNone/>
              </a:pPr>
              <a:r>
                <a:rPr lang="de-DE" sz="2000" kern="1200" dirty="0"/>
                <a:t>Zeugnisnoten der Prüfungsfächer </a:t>
              </a:r>
            </a:p>
          </p:txBody>
        </p:sp>
        <p:sp>
          <p:nvSpPr>
            <p:cNvPr id="8" name="Freihandform: Form 7"/>
            <p:cNvSpPr/>
            <p:nvPr/>
          </p:nvSpPr>
          <p:spPr>
            <a:xfrm rot="17775274">
              <a:off x="2748749" y="3368156"/>
              <a:ext cx="1132010" cy="35209"/>
            </a:xfrm>
            <a:custGeom>
              <a:avLst/>
              <a:gdLst>
                <a:gd name="connsiteX0" fmla="*/ 0 w 1132010"/>
                <a:gd name="connsiteY0" fmla="*/ 17604 h 35209"/>
                <a:gd name="connsiteX1" fmla="*/ 1132010 w 1132010"/>
                <a:gd name="connsiteY1" fmla="*/ 17604 h 35209"/>
              </a:gdLst>
              <a:ahLst/>
              <a:cxnLst>
                <a:cxn ang="0">
                  <a:pos x="connsiteX0" y="connsiteY0"/>
                </a:cxn>
                <a:cxn ang="0">
                  <a:pos x="connsiteX1" y="connsiteY1"/>
                </a:cxn>
              </a:cxnLst>
              <a:rect l="l" t="t" r="r" b="b"/>
              <a:pathLst>
                <a:path w="1132010" h="35209">
                  <a:moveTo>
                    <a:pt x="0" y="17604"/>
                  </a:moveTo>
                  <a:lnTo>
                    <a:pt x="1132010" y="1760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50405" tIns="-548402" rIns="550405" bIns="-548400" numCol="1" spcCol="1270" anchor="ctr" anchorCtr="0">
              <a:noAutofit/>
            </a:bodyPr>
            <a:lstStyle/>
            <a:p>
              <a:pPr marL="0" lvl="0" indent="0" algn="ctr" defTabSz="2400300">
                <a:lnSpc>
                  <a:spcPct val="90000"/>
                </a:lnSpc>
                <a:spcBef>
                  <a:spcPct val="0"/>
                </a:spcBef>
                <a:spcAft>
                  <a:spcPct val="35000"/>
                </a:spcAft>
                <a:buNone/>
              </a:pPr>
              <a:endParaRPr lang="de-DE" sz="5400" kern="1200"/>
            </a:p>
          </p:txBody>
        </p:sp>
        <p:sp>
          <p:nvSpPr>
            <p:cNvPr id="9" name="Freihandform: Form 8"/>
            <p:cNvSpPr/>
            <p:nvPr/>
          </p:nvSpPr>
          <p:spPr>
            <a:xfrm>
              <a:off x="3565132" y="2443554"/>
              <a:ext cx="1079997" cy="869183"/>
            </a:xfrm>
            <a:custGeom>
              <a:avLst/>
              <a:gdLst>
                <a:gd name="connsiteX0" fmla="*/ 0 w 1079997"/>
                <a:gd name="connsiteY0" fmla="*/ 86918 h 869183"/>
                <a:gd name="connsiteX1" fmla="*/ 86918 w 1079997"/>
                <a:gd name="connsiteY1" fmla="*/ 0 h 869183"/>
                <a:gd name="connsiteX2" fmla="*/ 993079 w 1079997"/>
                <a:gd name="connsiteY2" fmla="*/ 0 h 869183"/>
                <a:gd name="connsiteX3" fmla="*/ 1079997 w 1079997"/>
                <a:gd name="connsiteY3" fmla="*/ 86918 h 869183"/>
                <a:gd name="connsiteX4" fmla="*/ 1079997 w 1079997"/>
                <a:gd name="connsiteY4" fmla="*/ 782265 h 869183"/>
                <a:gd name="connsiteX5" fmla="*/ 993079 w 1079997"/>
                <a:gd name="connsiteY5" fmla="*/ 869183 h 869183"/>
                <a:gd name="connsiteX6" fmla="*/ 86918 w 1079997"/>
                <a:gd name="connsiteY6" fmla="*/ 869183 h 869183"/>
                <a:gd name="connsiteX7" fmla="*/ 0 w 1079997"/>
                <a:gd name="connsiteY7" fmla="*/ 782265 h 869183"/>
                <a:gd name="connsiteX8" fmla="*/ 0 w 1079997"/>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997" h="869183">
                  <a:moveTo>
                    <a:pt x="0" y="86918"/>
                  </a:moveTo>
                  <a:cubicBezTo>
                    <a:pt x="0" y="38915"/>
                    <a:pt x="38915" y="0"/>
                    <a:pt x="86918" y="0"/>
                  </a:cubicBezTo>
                  <a:lnTo>
                    <a:pt x="993079" y="0"/>
                  </a:lnTo>
                  <a:cubicBezTo>
                    <a:pt x="1041082" y="0"/>
                    <a:pt x="1079997" y="38915"/>
                    <a:pt x="1079997" y="86918"/>
                  </a:cubicBezTo>
                  <a:lnTo>
                    <a:pt x="1079997" y="782265"/>
                  </a:lnTo>
                  <a:cubicBezTo>
                    <a:pt x="1079997" y="830268"/>
                    <a:pt x="1041082" y="869183"/>
                    <a:pt x="993079"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90000"/>
                </a:lnSpc>
                <a:spcBef>
                  <a:spcPct val="0"/>
                </a:spcBef>
                <a:spcAft>
                  <a:spcPct val="35000"/>
                </a:spcAft>
                <a:buNone/>
              </a:pPr>
              <a:r>
                <a:rPr lang="de-DE" sz="2000" dirty="0"/>
                <a:t>8</a:t>
              </a:r>
              <a:r>
                <a:rPr lang="de-DE" sz="2000" kern="1200" dirty="0"/>
                <a:t>0%</a:t>
              </a:r>
            </a:p>
          </p:txBody>
        </p:sp>
        <p:sp>
          <p:nvSpPr>
            <p:cNvPr id="10" name="Freihandform: Form 9"/>
            <p:cNvSpPr/>
            <p:nvPr/>
          </p:nvSpPr>
          <p:spPr>
            <a:xfrm rot="21597210">
              <a:off x="4645130" y="2860266"/>
              <a:ext cx="678624" cy="35209"/>
            </a:xfrm>
            <a:custGeom>
              <a:avLst/>
              <a:gdLst>
                <a:gd name="connsiteX0" fmla="*/ 0 w 678624"/>
                <a:gd name="connsiteY0" fmla="*/ 17604 h 35209"/>
                <a:gd name="connsiteX1" fmla="*/ 678624 w 678624"/>
                <a:gd name="connsiteY1" fmla="*/ 17604 h 35209"/>
              </a:gdLst>
              <a:ahLst/>
              <a:cxnLst>
                <a:cxn ang="0">
                  <a:pos x="connsiteX0" y="connsiteY0"/>
                </a:cxn>
                <a:cxn ang="0">
                  <a:pos x="connsiteX1" y="connsiteY1"/>
                </a:cxn>
              </a:cxnLst>
              <a:rect l="l" t="t" r="r" b="b"/>
              <a:pathLst>
                <a:path w="678624" h="35209">
                  <a:moveTo>
                    <a:pt x="0" y="17604"/>
                  </a:moveTo>
                  <a:lnTo>
                    <a:pt x="678624" y="1760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699" tIns="-321708" rIns="12700" bIns="-321708" numCol="1" spcCol="1270" anchor="ctr" anchorCtr="0">
              <a:noAutofit/>
            </a:bodyPr>
            <a:lstStyle/>
            <a:p>
              <a:pPr marL="0" lvl="0" indent="0" algn="ctr" defTabSz="889000">
                <a:lnSpc>
                  <a:spcPct val="100000"/>
                </a:lnSpc>
                <a:spcBef>
                  <a:spcPct val="0"/>
                </a:spcBef>
                <a:spcAft>
                  <a:spcPts val="0"/>
                </a:spcAft>
                <a:buNone/>
              </a:pPr>
              <a:endParaRPr lang="de-DE" sz="2000" kern="1200" dirty="0"/>
            </a:p>
          </p:txBody>
        </p:sp>
        <p:sp>
          <p:nvSpPr>
            <p:cNvPr id="11" name="Freihandform: Form 10"/>
            <p:cNvSpPr/>
            <p:nvPr/>
          </p:nvSpPr>
          <p:spPr>
            <a:xfrm>
              <a:off x="5323754" y="2443003"/>
              <a:ext cx="1773840" cy="869183"/>
            </a:xfrm>
            <a:custGeom>
              <a:avLst/>
              <a:gdLst>
                <a:gd name="connsiteX0" fmla="*/ 0 w 1773840"/>
                <a:gd name="connsiteY0" fmla="*/ 86918 h 869183"/>
                <a:gd name="connsiteX1" fmla="*/ 86918 w 1773840"/>
                <a:gd name="connsiteY1" fmla="*/ 0 h 869183"/>
                <a:gd name="connsiteX2" fmla="*/ 1686922 w 1773840"/>
                <a:gd name="connsiteY2" fmla="*/ 0 h 869183"/>
                <a:gd name="connsiteX3" fmla="*/ 1773840 w 1773840"/>
                <a:gd name="connsiteY3" fmla="*/ 86918 h 869183"/>
                <a:gd name="connsiteX4" fmla="*/ 1773840 w 1773840"/>
                <a:gd name="connsiteY4" fmla="*/ 782265 h 869183"/>
                <a:gd name="connsiteX5" fmla="*/ 1686922 w 1773840"/>
                <a:gd name="connsiteY5" fmla="*/ 869183 h 869183"/>
                <a:gd name="connsiteX6" fmla="*/ 86918 w 1773840"/>
                <a:gd name="connsiteY6" fmla="*/ 869183 h 869183"/>
                <a:gd name="connsiteX7" fmla="*/ 0 w 1773840"/>
                <a:gd name="connsiteY7" fmla="*/ 782265 h 869183"/>
                <a:gd name="connsiteX8" fmla="*/ 0 w 1773840"/>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3840" h="869183">
                  <a:moveTo>
                    <a:pt x="0" y="86918"/>
                  </a:moveTo>
                  <a:cubicBezTo>
                    <a:pt x="0" y="38915"/>
                    <a:pt x="38915" y="0"/>
                    <a:pt x="86918" y="0"/>
                  </a:cubicBezTo>
                  <a:lnTo>
                    <a:pt x="1686922" y="0"/>
                  </a:lnTo>
                  <a:cubicBezTo>
                    <a:pt x="1734925" y="0"/>
                    <a:pt x="1773840" y="38915"/>
                    <a:pt x="1773840" y="86918"/>
                  </a:cubicBezTo>
                  <a:lnTo>
                    <a:pt x="1773840" y="782265"/>
                  </a:lnTo>
                  <a:cubicBezTo>
                    <a:pt x="1773840" y="830268"/>
                    <a:pt x="1734925" y="869183"/>
                    <a:pt x="1686922"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100000"/>
                </a:lnSpc>
                <a:spcBef>
                  <a:spcPct val="0"/>
                </a:spcBef>
                <a:spcAft>
                  <a:spcPts val="0"/>
                </a:spcAft>
                <a:buNone/>
              </a:pPr>
              <a:r>
                <a:rPr lang="de-DE" sz="2000" kern="1200" dirty="0"/>
                <a:t>Umrechnung in eine MSA-Note </a:t>
              </a:r>
            </a:p>
          </p:txBody>
        </p:sp>
        <p:sp>
          <p:nvSpPr>
            <p:cNvPr id="12" name="Freihandform: Form 11"/>
            <p:cNvSpPr/>
            <p:nvPr/>
          </p:nvSpPr>
          <p:spPr>
            <a:xfrm rot="19509689">
              <a:off x="7020245" y="2613462"/>
              <a:ext cx="863096" cy="35209"/>
            </a:xfrm>
            <a:custGeom>
              <a:avLst/>
              <a:gdLst>
                <a:gd name="connsiteX0" fmla="*/ 0 w 863096"/>
                <a:gd name="connsiteY0" fmla="*/ 17604 h 35209"/>
                <a:gd name="connsiteX1" fmla="*/ 863096 w 863096"/>
                <a:gd name="connsiteY1" fmla="*/ 17604 h 35209"/>
              </a:gdLst>
              <a:ahLst/>
              <a:cxnLst>
                <a:cxn ang="0">
                  <a:pos x="connsiteX0" y="connsiteY0"/>
                </a:cxn>
                <a:cxn ang="0">
                  <a:pos x="connsiteX1" y="connsiteY1"/>
                </a:cxn>
              </a:cxnLst>
              <a:rect l="l" t="t" r="r" b="b"/>
              <a:pathLst>
                <a:path w="863096" h="35209">
                  <a:moveTo>
                    <a:pt x="0" y="17604"/>
                  </a:moveTo>
                  <a:lnTo>
                    <a:pt x="863096" y="1760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22671" tIns="-413945" rIns="422670" bIns="-413943" numCol="1" spcCol="1270" anchor="ctr" anchorCtr="0">
              <a:noAutofit/>
            </a:bodyPr>
            <a:lstStyle/>
            <a:p>
              <a:pPr marL="0" lvl="0" indent="0" algn="ctr" defTabSz="889000">
                <a:lnSpc>
                  <a:spcPct val="100000"/>
                </a:lnSpc>
                <a:spcBef>
                  <a:spcPct val="0"/>
                </a:spcBef>
                <a:spcAft>
                  <a:spcPts val="0"/>
                </a:spcAft>
                <a:buNone/>
              </a:pPr>
              <a:endParaRPr lang="de-DE" sz="2000" kern="1200" dirty="0"/>
            </a:p>
          </p:txBody>
        </p:sp>
        <p:sp>
          <p:nvSpPr>
            <p:cNvPr id="13" name="Freihandform: Form 12"/>
            <p:cNvSpPr/>
            <p:nvPr/>
          </p:nvSpPr>
          <p:spPr>
            <a:xfrm>
              <a:off x="7805994" y="1949946"/>
              <a:ext cx="3331381" cy="869183"/>
            </a:xfrm>
            <a:custGeom>
              <a:avLst/>
              <a:gdLst>
                <a:gd name="connsiteX0" fmla="*/ 0 w 3331381"/>
                <a:gd name="connsiteY0" fmla="*/ 86918 h 869183"/>
                <a:gd name="connsiteX1" fmla="*/ 86918 w 3331381"/>
                <a:gd name="connsiteY1" fmla="*/ 0 h 869183"/>
                <a:gd name="connsiteX2" fmla="*/ 3244463 w 3331381"/>
                <a:gd name="connsiteY2" fmla="*/ 0 h 869183"/>
                <a:gd name="connsiteX3" fmla="*/ 3331381 w 3331381"/>
                <a:gd name="connsiteY3" fmla="*/ 86918 h 869183"/>
                <a:gd name="connsiteX4" fmla="*/ 3331381 w 3331381"/>
                <a:gd name="connsiteY4" fmla="*/ 782265 h 869183"/>
                <a:gd name="connsiteX5" fmla="*/ 3244463 w 3331381"/>
                <a:gd name="connsiteY5" fmla="*/ 869183 h 869183"/>
                <a:gd name="connsiteX6" fmla="*/ 86918 w 3331381"/>
                <a:gd name="connsiteY6" fmla="*/ 869183 h 869183"/>
                <a:gd name="connsiteX7" fmla="*/ 0 w 3331381"/>
                <a:gd name="connsiteY7" fmla="*/ 782265 h 869183"/>
                <a:gd name="connsiteX8" fmla="*/ 0 w 3331381"/>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381" h="869183">
                  <a:moveTo>
                    <a:pt x="0" y="86918"/>
                  </a:moveTo>
                  <a:cubicBezTo>
                    <a:pt x="0" y="38915"/>
                    <a:pt x="38915" y="0"/>
                    <a:pt x="86918" y="0"/>
                  </a:cubicBezTo>
                  <a:lnTo>
                    <a:pt x="3244463" y="0"/>
                  </a:lnTo>
                  <a:cubicBezTo>
                    <a:pt x="3292466" y="0"/>
                    <a:pt x="3331381" y="38915"/>
                    <a:pt x="3331381" y="86918"/>
                  </a:cubicBezTo>
                  <a:lnTo>
                    <a:pt x="3331381" y="782265"/>
                  </a:lnTo>
                  <a:cubicBezTo>
                    <a:pt x="3331381" y="830268"/>
                    <a:pt x="3292466" y="869183"/>
                    <a:pt x="3244463"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100000"/>
                </a:lnSpc>
                <a:spcBef>
                  <a:spcPct val="0"/>
                </a:spcBef>
                <a:spcAft>
                  <a:spcPts val="0"/>
                </a:spcAft>
                <a:buNone/>
              </a:pPr>
              <a:r>
                <a:rPr lang="de-DE" sz="2000" kern="1200" dirty="0"/>
                <a:t>Schriftliche Leistungen</a:t>
              </a:r>
            </a:p>
            <a:p>
              <a:pPr marL="0" lvl="0" indent="0" algn="ctr" defTabSz="889000">
                <a:lnSpc>
                  <a:spcPct val="100000"/>
                </a:lnSpc>
                <a:spcBef>
                  <a:spcPct val="0"/>
                </a:spcBef>
                <a:spcAft>
                  <a:spcPts val="0"/>
                </a:spcAft>
                <a:buNone/>
              </a:pPr>
              <a:r>
                <a:rPr lang="de-DE" sz="1600" kern="1200" dirty="0"/>
                <a:t>(2 KA aus 1. </a:t>
              </a:r>
              <a:r>
                <a:rPr lang="de-DE" sz="1600" kern="1200" dirty="0" err="1"/>
                <a:t>Hlbj</a:t>
              </a:r>
              <a:r>
                <a:rPr lang="de-DE" sz="1600" kern="1200" dirty="0"/>
                <a:t>., </a:t>
              </a:r>
            </a:p>
            <a:p>
              <a:pPr marL="0" lvl="0" indent="0" algn="ctr" defTabSz="889000">
                <a:lnSpc>
                  <a:spcPct val="100000"/>
                </a:lnSpc>
                <a:spcBef>
                  <a:spcPct val="0"/>
                </a:spcBef>
                <a:spcAft>
                  <a:spcPts val="0"/>
                </a:spcAft>
                <a:buNone/>
              </a:pPr>
              <a:r>
                <a:rPr lang="de-DE" sz="1600" dirty="0"/>
                <a:t>2 Ka aus dem 2. </a:t>
              </a:r>
              <a:r>
                <a:rPr lang="de-DE" sz="1600" dirty="0" err="1"/>
                <a:t>Hj</a:t>
              </a:r>
              <a:r>
                <a:rPr lang="de-DE" sz="1600" kern="1200" dirty="0"/>
                <a:t>)</a:t>
              </a:r>
            </a:p>
          </p:txBody>
        </p:sp>
        <p:sp>
          <p:nvSpPr>
            <p:cNvPr id="14" name="Freihandform: Form 13"/>
            <p:cNvSpPr/>
            <p:nvPr/>
          </p:nvSpPr>
          <p:spPr>
            <a:xfrm rot="2093372">
              <a:off x="7019952" y="3107070"/>
              <a:ext cx="863919" cy="35209"/>
            </a:xfrm>
            <a:custGeom>
              <a:avLst/>
              <a:gdLst>
                <a:gd name="connsiteX0" fmla="*/ 0 w 863919"/>
                <a:gd name="connsiteY0" fmla="*/ 17604 h 35209"/>
                <a:gd name="connsiteX1" fmla="*/ 863919 w 863919"/>
                <a:gd name="connsiteY1" fmla="*/ 17604 h 35209"/>
              </a:gdLst>
              <a:ahLst/>
              <a:cxnLst>
                <a:cxn ang="0">
                  <a:pos x="connsiteX0" y="connsiteY0"/>
                </a:cxn>
                <a:cxn ang="0">
                  <a:pos x="connsiteX1" y="connsiteY1"/>
                </a:cxn>
              </a:cxnLst>
              <a:rect l="l" t="t" r="r" b="b"/>
              <a:pathLst>
                <a:path w="863919" h="35209">
                  <a:moveTo>
                    <a:pt x="0" y="17604"/>
                  </a:moveTo>
                  <a:lnTo>
                    <a:pt x="863919" y="1760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23061" tIns="-414357" rIns="423062" bIns="-414354" numCol="1" spcCol="1270" anchor="ctr" anchorCtr="0">
              <a:noAutofit/>
            </a:bodyPr>
            <a:lstStyle/>
            <a:p>
              <a:pPr marL="0" lvl="0" indent="0" algn="ctr" defTabSz="889000">
                <a:lnSpc>
                  <a:spcPct val="100000"/>
                </a:lnSpc>
                <a:spcBef>
                  <a:spcPct val="0"/>
                </a:spcBef>
                <a:spcAft>
                  <a:spcPts val="0"/>
                </a:spcAft>
                <a:buNone/>
              </a:pPr>
              <a:endParaRPr lang="de-DE" sz="2000" kern="1200"/>
            </a:p>
          </p:txBody>
        </p:sp>
        <p:sp>
          <p:nvSpPr>
            <p:cNvPr id="15" name="Freihandform: Form 14"/>
            <p:cNvSpPr/>
            <p:nvPr/>
          </p:nvSpPr>
          <p:spPr>
            <a:xfrm>
              <a:off x="7806230" y="2937162"/>
              <a:ext cx="3331948" cy="869183"/>
            </a:xfrm>
            <a:custGeom>
              <a:avLst/>
              <a:gdLst>
                <a:gd name="connsiteX0" fmla="*/ 0 w 3331948"/>
                <a:gd name="connsiteY0" fmla="*/ 86918 h 869183"/>
                <a:gd name="connsiteX1" fmla="*/ 86918 w 3331948"/>
                <a:gd name="connsiteY1" fmla="*/ 0 h 869183"/>
                <a:gd name="connsiteX2" fmla="*/ 3245030 w 3331948"/>
                <a:gd name="connsiteY2" fmla="*/ 0 h 869183"/>
                <a:gd name="connsiteX3" fmla="*/ 3331948 w 3331948"/>
                <a:gd name="connsiteY3" fmla="*/ 86918 h 869183"/>
                <a:gd name="connsiteX4" fmla="*/ 3331948 w 3331948"/>
                <a:gd name="connsiteY4" fmla="*/ 782265 h 869183"/>
                <a:gd name="connsiteX5" fmla="*/ 3245030 w 3331948"/>
                <a:gd name="connsiteY5" fmla="*/ 869183 h 869183"/>
                <a:gd name="connsiteX6" fmla="*/ 86918 w 3331948"/>
                <a:gd name="connsiteY6" fmla="*/ 869183 h 869183"/>
                <a:gd name="connsiteX7" fmla="*/ 0 w 3331948"/>
                <a:gd name="connsiteY7" fmla="*/ 782265 h 869183"/>
                <a:gd name="connsiteX8" fmla="*/ 0 w 3331948"/>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948" h="869183">
                  <a:moveTo>
                    <a:pt x="0" y="86918"/>
                  </a:moveTo>
                  <a:cubicBezTo>
                    <a:pt x="0" y="38915"/>
                    <a:pt x="38915" y="0"/>
                    <a:pt x="86918" y="0"/>
                  </a:cubicBezTo>
                  <a:lnTo>
                    <a:pt x="3245030" y="0"/>
                  </a:lnTo>
                  <a:cubicBezTo>
                    <a:pt x="3293033" y="0"/>
                    <a:pt x="3331948" y="38915"/>
                    <a:pt x="3331948" y="86918"/>
                  </a:cubicBezTo>
                  <a:lnTo>
                    <a:pt x="3331948" y="782265"/>
                  </a:lnTo>
                  <a:cubicBezTo>
                    <a:pt x="3331948" y="830268"/>
                    <a:pt x="3293033" y="869183"/>
                    <a:pt x="3245030"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100000"/>
                </a:lnSpc>
                <a:spcBef>
                  <a:spcPct val="0"/>
                </a:spcBef>
                <a:spcAft>
                  <a:spcPts val="0"/>
                </a:spcAft>
                <a:buNone/>
              </a:pPr>
              <a:r>
                <a:rPr lang="de-DE" sz="2000" kern="1200" dirty="0"/>
                <a:t>Laufende Mitarbeit </a:t>
              </a:r>
            </a:p>
            <a:p>
              <a:pPr marL="0" lvl="0" indent="0" algn="ctr" defTabSz="889000">
                <a:lnSpc>
                  <a:spcPct val="100000"/>
                </a:lnSpc>
                <a:spcBef>
                  <a:spcPct val="0"/>
                </a:spcBef>
                <a:spcAft>
                  <a:spcPts val="0"/>
                </a:spcAft>
                <a:buNone/>
              </a:pPr>
              <a:r>
                <a:rPr lang="de-DE" sz="1600" kern="1200" dirty="0"/>
                <a:t>(ganzes Jahr)</a:t>
              </a:r>
            </a:p>
          </p:txBody>
        </p:sp>
        <p:sp>
          <p:nvSpPr>
            <p:cNvPr id="16" name="Freihandform: Form 15"/>
            <p:cNvSpPr/>
            <p:nvPr/>
          </p:nvSpPr>
          <p:spPr>
            <a:xfrm rot="3640013">
              <a:off x="2803660" y="4321335"/>
              <a:ext cx="1022188" cy="35209"/>
            </a:xfrm>
            <a:custGeom>
              <a:avLst/>
              <a:gdLst>
                <a:gd name="connsiteX0" fmla="*/ 0 w 1022188"/>
                <a:gd name="connsiteY0" fmla="*/ 17604 h 35209"/>
                <a:gd name="connsiteX1" fmla="*/ 1022188 w 1022188"/>
                <a:gd name="connsiteY1" fmla="*/ 17604 h 35209"/>
              </a:gdLst>
              <a:ahLst/>
              <a:cxnLst>
                <a:cxn ang="0">
                  <a:pos x="connsiteX0" y="connsiteY0"/>
                </a:cxn>
                <a:cxn ang="0">
                  <a:pos x="connsiteX1" y="connsiteY1"/>
                </a:cxn>
              </a:cxnLst>
              <a:rect l="l" t="t" r="r" b="b"/>
              <a:pathLst>
                <a:path w="1022188" h="35209">
                  <a:moveTo>
                    <a:pt x="0" y="17604"/>
                  </a:moveTo>
                  <a:lnTo>
                    <a:pt x="1022188" y="1760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98240" tIns="-493490" rIns="498238" bIns="-493490" numCol="1" spcCol="1270" anchor="ctr" anchorCtr="0">
              <a:noAutofit/>
            </a:bodyPr>
            <a:lstStyle/>
            <a:p>
              <a:pPr marL="0" lvl="0" indent="0" algn="ctr" defTabSz="889000">
                <a:lnSpc>
                  <a:spcPct val="100000"/>
                </a:lnSpc>
                <a:spcBef>
                  <a:spcPct val="0"/>
                </a:spcBef>
                <a:spcAft>
                  <a:spcPts val="0"/>
                </a:spcAft>
                <a:buNone/>
              </a:pPr>
              <a:endParaRPr lang="de-DE" sz="2000" kern="1200"/>
            </a:p>
          </p:txBody>
        </p:sp>
        <p:sp>
          <p:nvSpPr>
            <p:cNvPr id="17" name="Freihandform: Form 16"/>
            <p:cNvSpPr/>
            <p:nvPr/>
          </p:nvSpPr>
          <p:spPr>
            <a:xfrm>
              <a:off x="3565132" y="4349913"/>
              <a:ext cx="1079997" cy="869183"/>
            </a:xfrm>
            <a:custGeom>
              <a:avLst/>
              <a:gdLst>
                <a:gd name="connsiteX0" fmla="*/ 0 w 1079997"/>
                <a:gd name="connsiteY0" fmla="*/ 86918 h 869183"/>
                <a:gd name="connsiteX1" fmla="*/ 86918 w 1079997"/>
                <a:gd name="connsiteY1" fmla="*/ 0 h 869183"/>
                <a:gd name="connsiteX2" fmla="*/ 993079 w 1079997"/>
                <a:gd name="connsiteY2" fmla="*/ 0 h 869183"/>
                <a:gd name="connsiteX3" fmla="*/ 1079997 w 1079997"/>
                <a:gd name="connsiteY3" fmla="*/ 86918 h 869183"/>
                <a:gd name="connsiteX4" fmla="*/ 1079997 w 1079997"/>
                <a:gd name="connsiteY4" fmla="*/ 782265 h 869183"/>
                <a:gd name="connsiteX5" fmla="*/ 993079 w 1079997"/>
                <a:gd name="connsiteY5" fmla="*/ 869183 h 869183"/>
                <a:gd name="connsiteX6" fmla="*/ 86918 w 1079997"/>
                <a:gd name="connsiteY6" fmla="*/ 869183 h 869183"/>
                <a:gd name="connsiteX7" fmla="*/ 0 w 1079997"/>
                <a:gd name="connsiteY7" fmla="*/ 782265 h 869183"/>
                <a:gd name="connsiteX8" fmla="*/ 0 w 1079997"/>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997" h="869183">
                  <a:moveTo>
                    <a:pt x="0" y="86918"/>
                  </a:moveTo>
                  <a:cubicBezTo>
                    <a:pt x="0" y="38915"/>
                    <a:pt x="38915" y="0"/>
                    <a:pt x="86918" y="0"/>
                  </a:cubicBezTo>
                  <a:lnTo>
                    <a:pt x="993079" y="0"/>
                  </a:lnTo>
                  <a:cubicBezTo>
                    <a:pt x="1041082" y="0"/>
                    <a:pt x="1079997" y="38915"/>
                    <a:pt x="1079997" y="86918"/>
                  </a:cubicBezTo>
                  <a:lnTo>
                    <a:pt x="1079997" y="782265"/>
                  </a:lnTo>
                  <a:cubicBezTo>
                    <a:pt x="1079997" y="830268"/>
                    <a:pt x="1041082" y="869183"/>
                    <a:pt x="993079"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100000"/>
                </a:lnSpc>
                <a:spcBef>
                  <a:spcPct val="0"/>
                </a:spcBef>
                <a:spcAft>
                  <a:spcPts val="0"/>
                </a:spcAft>
                <a:buNone/>
              </a:pPr>
              <a:r>
                <a:rPr lang="de-DE" sz="2000" dirty="0"/>
                <a:t>2</a:t>
              </a:r>
              <a:r>
                <a:rPr lang="de-DE" sz="2000" kern="1200" dirty="0"/>
                <a:t>0%</a:t>
              </a:r>
            </a:p>
          </p:txBody>
        </p:sp>
        <p:sp>
          <p:nvSpPr>
            <p:cNvPr id="18" name="Freihandform: Form 17"/>
            <p:cNvSpPr/>
            <p:nvPr/>
          </p:nvSpPr>
          <p:spPr>
            <a:xfrm rot="19674601">
              <a:off x="4583939" y="4554133"/>
              <a:ext cx="801005" cy="35209"/>
            </a:xfrm>
            <a:custGeom>
              <a:avLst/>
              <a:gdLst>
                <a:gd name="connsiteX0" fmla="*/ 0 w 801005"/>
                <a:gd name="connsiteY0" fmla="*/ 17604 h 35209"/>
                <a:gd name="connsiteX1" fmla="*/ 801005 w 801005"/>
                <a:gd name="connsiteY1" fmla="*/ 17604 h 35209"/>
              </a:gdLst>
              <a:ahLst/>
              <a:cxnLst>
                <a:cxn ang="0">
                  <a:pos x="connsiteX0" y="connsiteY0"/>
                </a:cxn>
                <a:cxn ang="0">
                  <a:pos x="connsiteX1" y="connsiteY1"/>
                </a:cxn>
              </a:cxnLst>
              <a:rect l="l" t="t" r="r" b="b"/>
              <a:pathLst>
                <a:path w="801005" h="35209">
                  <a:moveTo>
                    <a:pt x="0" y="17604"/>
                  </a:moveTo>
                  <a:lnTo>
                    <a:pt x="801005" y="1760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93177" tIns="-382898" rIns="393177" bIns="-382899" numCol="1" spcCol="1270" anchor="ctr" anchorCtr="0">
              <a:noAutofit/>
            </a:bodyPr>
            <a:lstStyle/>
            <a:p>
              <a:pPr marL="0" lvl="0" indent="0" algn="ctr" defTabSz="889000">
                <a:lnSpc>
                  <a:spcPct val="100000"/>
                </a:lnSpc>
                <a:spcBef>
                  <a:spcPct val="0"/>
                </a:spcBef>
                <a:spcAft>
                  <a:spcPts val="0"/>
                </a:spcAft>
                <a:buNone/>
              </a:pPr>
              <a:endParaRPr lang="de-DE" sz="2000" kern="1200"/>
            </a:p>
          </p:txBody>
        </p:sp>
        <p:sp>
          <p:nvSpPr>
            <p:cNvPr id="19" name="Freihandform: Form 18"/>
            <p:cNvSpPr/>
            <p:nvPr/>
          </p:nvSpPr>
          <p:spPr>
            <a:xfrm>
              <a:off x="5323754" y="3924378"/>
              <a:ext cx="2824439" cy="869183"/>
            </a:xfrm>
            <a:custGeom>
              <a:avLst/>
              <a:gdLst>
                <a:gd name="connsiteX0" fmla="*/ 0 w 2824439"/>
                <a:gd name="connsiteY0" fmla="*/ 86918 h 869183"/>
                <a:gd name="connsiteX1" fmla="*/ 86918 w 2824439"/>
                <a:gd name="connsiteY1" fmla="*/ 0 h 869183"/>
                <a:gd name="connsiteX2" fmla="*/ 2737521 w 2824439"/>
                <a:gd name="connsiteY2" fmla="*/ 0 h 869183"/>
                <a:gd name="connsiteX3" fmla="*/ 2824439 w 2824439"/>
                <a:gd name="connsiteY3" fmla="*/ 86918 h 869183"/>
                <a:gd name="connsiteX4" fmla="*/ 2824439 w 2824439"/>
                <a:gd name="connsiteY4" fmla="*/ 782265 h 869183"/>
                <a:gd name="connsiteX5" fmla="*/ 2737521 w 2824439"/>
                <a:gd name="connsiteY5" fmla="*/ 869183 h 869183"/>
                <a:gd name="connsiteX6" fmla="*/ 86918 w 2824439"/>
                <a:gd name="connsiteY6" fmla="*/ 869183 h 869183"/>
                <a:gd name="connsiteX7" fmla="*/ 0 w 2824439"/>
                <a:gd name="connsiteY7" fmla="*/ 782265 h 869183"/>
                <a:gd name="connsiteX8" fmla="*/ 0 w 2824439"/>
                <a:gd name="connsiteY8" fmla="*/ 86918 h 86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4439" h="869183">
                  <a:moveTo>
                    <a:pt x="0" y="86918"/>
                  </a:moveTo>
                  <a:cubicBezTo>
                    <a:pt x="0" y="38915"/>
                    <a:pt x="38915" y="0"/>
                    <a:pt x="86918" y="0"/>
                  </a:cubicBezTo>
                  <a:lnTo>
                    <a:pt x="2737521" y="0"/>
                  </a:lnTo>
                  <a:cubicBezTo>
                    <a:pt x="2785524" y="0"/>
                    <a:pt x="2824439" y="38915"/>
                    <a:pt x="2824439" y="86918"/>
                  </a:cubicBezTo>
                  <a:lnTo>
                    <a:pt x="2824439" y="782265"/>
                  </a:lnTo>
                  <a:cubicBezTo>
                    <a:pt x="2824439" y="830268"/>
                    <a:pt x="2785524" y="869183"/>
                    <a:pt x="2737521" y="869183"/>
                  </a:cubicBezTo>
                  <a:lnTo>
                    <a:pt x="86918" y="869183"/>
                  </a:lnTo>
                  <a:cubicBezTo>
                    <a:pt x="38915" y="869183"/>
                    <a:pt x="0" y="830268"/>
                    <a:pt x="0" y="782265"/>
                  </a:cubicBezTo>
                  <a:lnTo>
                    <a:pt x="0" y="8691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8158" tIns="38158" rIns="38158" bIns="38158" numCol="1" spcCol="1270" anchor="ctr" anchorCtr="0">
              <a:noAutofit/>
            </a:bodyPr>
            <a:lstStyle/>
            <a:p>
              <a:pPr marL="0" lvl="0" indent="0" algn="ctr" defTabSz="889000">
                <a:lnSpc>
                  <a:spcPct val="100000"/>
                </a:lnSpc>
                <a:spcBef>
                  <a:spcPct val="0"/>
                </a:spcBef>
                <a:spcAft>
                  <a:spcPts val="0"/>
                </a:spcAft>
                <a:buNone/>
              </a:pPr>
              <a:r>
                <a:rPr lang="de-DE" sz="2000" kern="1200" dirty="0"/>
                <a:t>Note der  </a:t>
              </a:r>
            </a:p>
            <a:p>
              <a:pPr marL="0" lvl="0" indent="0" algn="ctr" defTabSz="889000">
                <a:lnSpc>
                  <a:spcPct val="100000"/>
                </a:lnSpc>
                <a:spcBef>
                  <a:spcPct val="0"/>
                </a:spcBef>
                <a:spcAft>
                  <a:spcPts val="0"/>
                </a:spcAft>
                <a:buNone/>
              </a:pPr>
              <a:r>
                <a:rPr lang="de-DE" sz="2000" kern="1200" dirty="0"/>
                <a:t>MSA-Prüfung  (20%)</a:t>
              </a:r>
            </a:p>
          </p:txBody>
        </p:sp>
      </p:grpSp>
      <p:grpSp>
        <p:nvGrpSpPr>
          <p:cNvPr id="25" name="Gruppieren 24"/>
          <p:cNvGrpSpPr/>
          <p:nvPr/>
        </p:nvGrpSpPr>
        <p:grpSpPr>
          <a:xfrm>
            <a:off x="0" y="71718"/>
            <a:ext cx="12192000" cy="696817"/>
            <a:chOff x="0" y="71718"/>
            <a:chExt cx="12192000" cy="696817"/>
          </a:xfrm>
        </p:grpSpPr>
        <p:sp>
          <p:nvSpPr>
            <p:cNvPr id="26" name="Rechteck 25"/>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7" name="Grafik 26"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4038290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286603"/>
            <a:ext cx="10058400" cy="1374557"/>
          </a:xfrm>
        </p:spPr>
        <p:txBody>
          <a:bodyPr>
            <a:normAutofit/>
          </a:bodyPr>
          <a:lstStyle/>
          <a:p>
            <a:r>
              <a:rPr lang="de-DE" sz="3200" dirty="0"/>
              <a:t>Umrechnung Noten</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4049418164"/>
              </p:ext>
            </p:extLst>
          </p:nvPr>
        </p:nvGraphicFramePr>
        <p:xfrm>
          <a:off x="3009254" y="1931274"/>
          <a:ext cx="6234452" cy="4115843"/>
        </p:xfrm>
        <a:graphic>
          <a:graphicData uri="http://schemas.openxmlformats.org/drawingml/2006/table">
            <a:tbl>
              <a:tblPr firstRow="1" firstCol="1" bandRow="1">
                <a:tableStyleId>{5C22544A-7EE6-4342-B048-85BDC9FD1C3A}</a:tableStyleId>
              </a:tblPr>
              <a:tblGrid>
                <a:gridCol w="1995470">
                  <a:extLst>
                    <a:ext uri="{9D8B030D-6E8A-4147-A177-3AD203B41FA5}">
                      <a16:colId xmlns:a16="http://schemas.microsoft.com/office/drawing/2014/main" val="434705819"/>
                    </a:ext>
                  </a:extLst>
                </a:gridCol>
                <a:gridCol w="4238982">
                  <a:extLst>
                    <a:ext uri="{9D8B030D-6E8A-4147-A177-3AD203B41FA5}">
                      <a16:colId xmlns:a16="http://schemas.microsoft.com/office/drawing/2014/main" val="1973202554"/>
                    </a:ext>
                  </a:extLst>
                </a:gridCol>
              </a:tblGrid>
              <a:tr h="458243">
                <a:tc>
                  <a:txBody>
                    <a:bodyPr/>
                    <a:lstStyle/>
                    <a:p>
                      <a:pPr algn="ctr">
                        <a:lnSpc>
                          <a:spcPct val="100000"/>
                        </a:lnSpc>
                        <a:spcAft>
                          <a:spcPts val="0"/>
                        </a:spcAft>
                      </a:pPr>
                      <a:r>
                        <a:rPr lang="de-DE" sz="2000" dirty="0">
                          <a:effectLst/>
                        </a:rPr>
                        <a:t>Gymnasiale Note</a:t>
                      </a:r>
                      <a:endParaRPr lang="de-DE" sz="1800" dirty="0">
                        <a:effectLst/>
                        <a:latin typeface="Calibri" panose="020F0502020204030204" pitchFamily="34" charset="0"/>
                        <a:cs typeface="Times New Roman" panose="02020603050405020304" pitchFamily="18" charset="0"/>
                      </a:endParaRPr>
                    </a:p>
                  </a:txBody>
                  <a:tcPr marL="59158" marR="59158" marT="0" marB="0" anchor="ctr"/>
                </a:tc>
                <a:tc>
                  <a:txBody>
                    <a:bodyPr/>
                    <a:lstStyle/>
                    <a:p>
                      <a:pPr algn="ctr">
                        <a:lnSpc>
                          <a:spcPct val="100000"/>
                        </a:lnSpc>
                        <a:spcAft>
                          <a:spcPts val="0"/>
                        </a:spcAft>
                      </a:pPr>
                      <a:r>
                        <a:rPr lang="de-DE" sz="2000" dirty="0">
                          <a:effectLst/>
                        </a:rPr>
                        <a:t>Abschlussbezogene Note (MSA)</a:t>
                      </a:r>
                      <a:endParaRPr lang="de-DE" sz="1800" dirty="0">
                        <a:effectLst/>
                        <a:latin typeface="Calibri" panose="020F0502020204030204" pitchFamily="34" charset="0"/>
                        <a:cs typeface="Times New Roman" panose="02020603050405020304" pitchFamily="18" charset="0"/>
                      </a:endParaRPr>
                    </a:p>
                  </a:txBody>
                  <a:tcPr marL="59158" marR="59158" marT="0" marB="0" anchor="ctr"/>
                </a:tc>
                <a:extLst>
                  <a:ext uri="{0D108BD9-81ED-4DB2-BD59-A6C34878D82A}">
                    <a16:rowId xmlns:a16="http://schemas.microsoft.com/office/drawing/2014/main" val="775803319"/>
                  </a:ext>
                </a:extLst>
              </a:tr>
              <a:tr h="236631">
                <a:tc>
                  <a:txBody>
                    <a:bodyPr/>
                    <a:lstStyle/>
                    <a:p>
                      <a:pPr algn="ctr">
                        <a:lnSpc>
                          <a:spcPct val="100000"/>
                        </a:lnSpc>
                        <a:spcAft>
                          <a:spcPts val="0"/>
                        </a:spcAft>
                      </a:pPr>
                      <a:r>
                        <a:rPr lang="de-DE" sz="1600" dirty="0">
                          <a:effectLst/>
                        </a:rPr>
                        <a:t>1</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rowSpan="5">
                  <a:txBody>
                    <a:bodyPr/>
                    <a:lstStyle/>
                    <a:p>
                      <a:pPr algn="ctr">
                        <a:lnSpc>
                          <a:spcPct val="100000"/>
                        </a:lnSpc>
                        <a:spcAft>
                          <a:spcPts val="0"/>
                        </a:spcAft>
                      </a:pPr>
                      <a:r>
                        <a:rPr lang="de-DE" sz="1600" dirty="0">
                          <a:effectLst/>
                        </a:rPr>
                        <a:t>1</a:t>
                      </a:r>
                      <a:endParaRPr lang="de-DE" sz="1600" dirty="0">
                        <a:effectLst/>
                        <a:latin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787054158"/>
                  </a:ext>
                </a:extLst>
              </a:tr>
              <a:tr h="236631">
                <a:tc>
                  <a:txBody>
                    <a:bodyPr/>
                    <a:lstStyle/>
                    <a:p>
                      <a:pPr algn="ctr">
                        <a:lnSpc>
                          <a:spcPct val="100000"/>
                        </a:lnSpc>
                        <a:spcAft>
                          <a:spcPts val="0"/>
                        </a:spcAft>
                      </a:pPr>
                      <a:r>
                        <a:rPr lang="de-DE" sz="1600" dirty="0">
                          <a:effectLst/>
                        </a:rPr>
                        <a:t>1-</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2116550287"/>
                  </a:ext>
                </a:extLst>
              </a:tr>
              <a:tr h="236631">
                <a:tc>
                  <a:txBody>
                    <a:bodyPr/>
                    <a:lstStyle/>
                    <a:p>
                      <a:pPr algn="ctr">
                        <a:lnSpc>
                          <a:spcPct val="100000"/>
                        </a:lnSpc>
                        <a:spcAft>
                          <a:spcPts val="0"/>
                        </a:spcAft>
                      </a:pPr>
                      <a:r>
                        <a:rPr lang="de-DE" sz="1600" dirty="0">
                          <a:effectLst/>
                        </a:rPr>
                        <a:t>2+</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pPr algn="ctr">
                        <a:lnSpc>
                          <a:spcPct val="150000"/>
                        </a:lnSpc>
                        <a:spcAft>
                          <a:spcPts val="0"/>
                        </a:spcAft>
                      </a:pPr>
                      <a:endParaRPr lang="de-DE" sz="900" dirty="0">
                        <a:effectLst/>
                        <a:latin typeface="Calibri" panose="020F0502020204030204" pitchFamily="34" charset="0"/>
                        <a:cs typeface="Times New Roman" panose="02020603050405020304" pitchFamily="18" charset="0"/>
                      </a:endParaRPr>
                    </a:p>
                  </a:txBody>
                  <a:tcPr marL="59158" marR="59158" marT="0" marB="0" anchor="ctr"/>
                </a:tc>
                <a:extLst>
                  <a:ext uri="{0D108BD9-81ED-4DB2-BD59-A6C34878D82A}">
                    <a16:rowId xmlns:a16="http://schemas.microsoft.com/office/drawing/2014/main" val="4226721000"/>
                  </a:ext>
                </a:extLst>
              </a:tr>
              <a:tr h="236631">
                <a:tc>
                  <a:txBody>
                    <a:bodyPr/>
                    <a:lstStyle/>
                    <a:p>
                      <a:pPr algn="ctr">
                        <a:lnSpc>
                          <a:spcPct val="100000"/>
                        </a:lnSpc>
                        <a:spcAft>
                          <a:spcPts val="0"/>
                        </a:spcAft>
                      </a:pPr>
                      <a:r>
                        <a:rPr lang="de-DE" sz="1600" dirty="0">
                          <a:effectLst/>
                        </a:rPr>
                        <a:t>2</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1265262319"/>
                  </a:ext>
                </a:extLst>
              </a:tr>
              <a:tr h="236631">
                <a:tc>
                  <a:txBody>
                    <a:bodyPr/>
                    <a:lstStyle/>
                    <a:p>
                      <a:pPr algn="ctr">
                        <a:lnSpc>
                          <a:spcPct val="100000"/>
                        </a:lnSpc>
                        <a:spcAft>
                          <a:spcPts val="0"/>
                        </a:spcAft>
                      </a:pPr>
                      <a:r>
                        <a:rPr lang="de-DE" sz="1600" dirty="0">
                          <a:effectLst/>
                        </a:rPr>
                        <a:t>2-</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3004811600"/>
                  </a:ext>
                </a:extLst>
              </a:tr>
              <a:tr h="236631">
                <a:tc>
                  <a:txBody>
                    <a:bodyPr/>
                    <a:lstStyle/>
                    <a:p>
                      <a:pPr algn="ctr">
                        <a:lnSpc>
                          <a:spcPct val="100000"/>
                        </a:lnSpc>
                        <a:spcAft>
                          <a:spcPts val="0"/>
                        </a:spcAft>
                      </a:pPr>
                      <a:r>
                        <a:rPr lang="de-DE" sz="1600" dirty="0">
                          <a:effectLst/>
                        </a:rPr>
                        <a:t>3+</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rowSpan="3">
                  <a:txBody>
                    <a:bodyPr/>
                    <a:lstStyle/>
                    <a:p>
                      <a:pPr algn="ctr">
                        <a:lnSpc>
                          <a:spcPct val="100000"/>
                        </a:lnSpc>
                        <a:spcAft>
                          <a:spcPts val="0"/>
                        </a:spcAft>
                      </a:pPr>
                      <a:r>
                        <a:rPr lang="de-DE" sz="1600" dirty="0">
                          <a:effectLst/>
                        </a:rPr>
                        <a:t>2</a:t>
                      </a:r>
                      <a:endParaRPr lang="de-DE" sz="1600" dirty="0">
                        <a:effectLst/>
                        <a:latin typeface="Calibri" panose="020F0502020204030204" pitchFamily="34" charset="0"/>
                        <a:cs typeface="Times New Roman" panose="02020603050405020304" pitchFamily="18" charset="0"/>
                      </a:endParaRPr>
                    </a:p>
                  </a:txBody>
                  <a:tcPr marL="59158" marR="59158" marT="0" marB="0" anchor="ctr"/>
                </a:tc>
                <a:extLst>
                  <a:ext uri="{0D108BD9-81ED-4DB2-BD59-A6C34878D82A}">
                    <a16:rowId xmlns:a16="http://schemas.microsoft.com/office/drawing/2014/main" val="1960137059"/>
                  </a:ext>
                </a:extLst>
              </a:tr>
              <a:tr h="236631">
                <a:tc>
                  <a:txBody>
                    <a:bodyPr/>
                    <a:lstStyle/>
                    <a:p>
                      <a:pPr algn="ctr">
                        <a:lnSpc>
                          <a:spcPct val="100000"/>
                        </a:lnSpc>
                        <a:spcAft>
                          <a:spcPts val="0"/>
                        </a:spcAft>
                      </a:pPr>
                      <a:r>
                        <a:rPr lang="de-DE" sz="1600" dirty="0">
                          <a:effectLst/>
                        </a:rPr>
                        <a:t>3</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2870853277"/>
                  </a:ext>
                </a:extLst>
              </a:tr>
              <a:tr h="236631">
                <a:tc>
                  <a:txBody>
                    <a:bodyPr/>
                    <a:lstStyle/>
                    <a:p>
                      <a:pPr algn="ctr">
                        <a:lnSpc>
                          <a:spcPct val="100000"/>
                        </a:lnSpc>
                        <a:spcAft>
                          <a:spcPts val="0"/>
                        </a:spcAft>
                      </a:pPr>
                      <a:r>
                        <a:rPr lang="de-DE" sz="1600" dirty="0">
                          <a:effectLst/>
                        </a:rPr>
                        <a:t>3-</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1031823486"/>
                  </a:ext>
                </a:extLst>
              </a:tr>
              <a:tr h="236631">
                <a:tc>
                  <a:txBody>
                    <a:bodyPr/>
                    <a:lstStyle/>
                    <a:p>
                      <a:pPr algn="ctr">
                        <a:lnSpc>
                          <a:spcPct val="100000"/>
                        </a:lnSpc>
                        <a:spcAft>
                          <a:spcPts val="0"/>
                        </a:spcAft>
                      </a:pPr>
                      <a:r>
                        <a:rPr lang="de-DE" sz="1600" dirty="0">
                          <a:effectLst/>
                        </a:rPr>
                        <a:t>4+</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rowSpan="3">
                  <a:txBody>
                    <a:bodyPr/>
                    <a:lstStyle/>
                    <a:p>
                      <a:pPr algn="ctr">
                        <a:lnSpc>
                          <a:spcPct val="100000"/>
                        </a:lnSpc>
                        <a:spcAft>
                          <a:spcPts val="0"/>
                        </a:spcAft>
                      </a:pPr>
                      <a:r>
                        <a:rPr lang="de-DE" sz="1600" dirty="0">
                          <a:effectLst/>
                        </a:rPr>
                        <a:t>3</a:t>
                      </a:r>
                      <a:endParaRPr lang="de-DE" sz="1600" dirty="0">
                        <a:effectLst/>
                        <a:latin typeface="Calibri" panose="020F0502020204030204" pitchFamily="34" charset="0"/>
                        <a:cs typeface="Times New Roman" panose="02020603050405020304" pitchFamily="18" charset="0"/>
                      </a:endParaRPr>
                    </a:p>
                  </a:txBody>
                  <a:tcPr marL="59158" marR="59158" marT="0" marB="0" anchor="ctr"/>
                </a:tc>
                <a:extLst>
                  <a:ext uri="{0D108BD9-81ED-4DB2-BD59-A6C34878D82A}">
                    <a16:rowId xmlns:a16="http://schemas.microsoft.com/office/drawing/2014/main" val="2804089756"/>
                  </a:ext>
                </a:extLst>
              </a:tr>
              <a:tr h="236631">
                <a:tc>
                  <a:txBody>
                    <a:bodyPr/>
                    <a:lstStyle/>
                    <a:p>
                      <a:pPr algn="ctr">
                        <a:lnSpc>
                          <a:spcPct val="100000"/>
                        </a:lnSpc>
                        <a:spcAft>
                          <a:spcPts val="0"/>
                        </a:spcAft>
                      </a:pPr>
                      <a:r>
                        <a:rPr lang="de-DE" sz="1600" dirty="0">
                          <a:effectLst/>
                        </a:rPr>
                        <a:t>4</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1481435050"/>
                  </a:ext>
                </a:extLst>
              </a:tr>
              <a:tr h="236631">
                <a:tc>
                  <a:txBody>
                    <a:bodyPr/>
                    <a:lstStyle/>
                    <a:p>
                      <a:pPr algn="ctr">
                        <a:lnSpc>
                          <a:spcPct val="100000"/>
                        </a:lnSpc>
                        <a:spcAft>
                          <a:spcPts val="0"/>
                        </a:spcAft>
                      </a:pPr>
                      <a:r>
                        <a:rPr lang="de-DE" sz="1600" dirty="0">
                          <a:effectLst/>
                        </a:rPr>
                        <a:t>4-</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2916370341"/>
                  </a:ext>
                </a:extLst>
              </a:tr>
              <a:tr h="236631">
                <a:tc>
                  <a:txBody>
                    <a:bodyPr/>
                    <a:lstStyle/>
                    <a:p>
                      <a:pPr algn="ctr">
                        <a:lnSpc>
                          <a:spcPct val="100000"/>
                        </a:lnSpc>
                        <a:spcAft>
                          <a:spcPts val="0"/>
                        </a:spcAft>
                      </a:pPr>
                      <a:r>
                        <a:rPr lang="de-DE" sz="1600" dirty="0">
                          <a:effectLst/>
                        </a:rPr>
                        <a:t>5+</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rowSpan="3">
                  <a:txBody>
                    <a:bodyPr/>
                    <a:lstStyle/>
                    <a:p>
                      <a:pPr algn="ctr">
                        <a:lnSpc>
                          <a:spcPct val="100000"/>
                        </a:lnSpc>
                        <a:spcAft>
                          <a:spcPts val="0"/>
                        </a:spcAft>
                      </a:pPr>
                      <a:r>
                        <a:rPr lang="de-DE" sz="1600" dirty="0">
                          <a:effectLst/>
                        </a:rPr>
                        <a:t>4</a:t>
                      </a:r>
                      <a:endParaRPr lang="de-DE" sz="1600" dirty="0">
                        <a:effectLst/>
                        <a:latin typeface="Calibri" panose="020F0502020204030204" pitchFamily="34" charset="0"/>
                        <a:cs typeface="Times New Roman" panose="02020603050405020304" pitchFamily="18" charset="0"/>
                      </a:endParaRPr>
                    </a:p>
                  </a:txBody>
                  <a:tcPr marL="59158" marR="59158" marT="0" marB="0" anchor="ctr"/>
                </a:tc>
                <a:extLst>
                  <a:ext uri="{0D108BD9-81ED-4DB2-BD59-A6C34878D82A}">
                    <a16:rowId xmlns:a16="http://schemas.microsoft.com/office/drawing/2014/main" val="3506384057"/>
                  </a:ext>
                </a:extLst>
              </a:tr>
              <a:tr h="236631">
                <a:tc>
                  <a:txBody>
                    <a:bodyPr/>
                    <a:lstStyle/>
                    <a:p>
                      <a:pPr algn="ctr">
                        <a:lnSpc>
                          <a:spcPct val="100000"/>
                        </a:lnSpc>
                        <a:spcAft>
                          <a:spcPts val="0"/>
                        </a:spcAft>
                      </a:pPr>
                      <a:r>
                        <a:rPr lang="de-DE" sz="1600" dirty="0">
                          <a:effectLst/>
                        </a:rPr>
                        <a:t>5</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4228679544"/>
                  </a:ext>
                </a:extLst>
              </a:tr>
              <a:tr h="236631">
                <a:tc>
                  <a:txBody>
                    <a:bodyPr/>
                    <a:lstStyle/>
                    <a:p>
                      <a:pPr algn="ctr">
                        <a:lnSpc>
                          <a:spcPct val="100000"/>
                        </a:lnSpc>
                        <a:spcAft>
                          <a:spcPts val="0"/>
                        </a:spcAft>
                      </a:pPr>
                      <a:r>
                        <a:rPr lang="de-DE" sz="1600" dirty="0">
                          <a:effectLst/>
                        </a:rPr>
                        <a:t>5-</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vMerge="1">
                  <a:txBody>
                    <a:bodyPr/>
                    <a:lstStyle/>
                    <a:p>
                      <a:endParaRPr lang="de-DE"/>
                    </a:p>
                  </a:txBody>
                  <a:tcPr/>
                </a:tc>
                <a:extLst>
                  <a:ext uri="{0D108BD9-81ED-4DB2-BD59-A6C34878D82A}">
                    <a16:rowId xmlns:a16="http://schemas.microsoft.com/office/drawing/2014/main" val="2233449357"/>
                  </a:ext>
                </a:extLst>
              </a:tr>
              <a:tr h="236631">
                <a:tc>
                  <a:txBody>
                    <a:bodyPr/>
                    <a:lstStyle/>
                    <a:p>
                      <a:pPr algn="ctr">
                        <a:lnSpc>
                          <a:spcPct val="100000"/>
                        </a:lnSpc>
                        <a:spcAft>
                          <a:spcPts val="0"/>
                        </a:spcAft>
                      </a:pPr>
                      <a:r>
                        <a:rPr lang="de-DE" sz="1600" dirty="0">
                          <a:effectLst/>
                        </a:rPr>
                        <a:t>6</a:t>
                      </a:r>
                      <a:endParaRPr lang="de-DE" sz="1600" dirty="0">
                        <a:effectLst/>
                        <a:latin typeface="Calibri" panose="020F0502020204030204" pitchFamily="34" charset="0"/>
                        <a:cs typeface="Times New Roman" panose="02020603050405020304" pitchFamily="18" charset="0"/>
                      </a:endParaRPr>
                    </a:p>
                  </a:txBody>
                  <a:tcPr marL="59158" marR="59158" marT="0" marB="0" anchor="ctr"/>
                </a:tc>
                <a:tc>
                  <a:txBody>
                    <a:bodyPr/>
                    <a:lstStyle/>
                    <a:p>
                      <a:pPr algn="ctr">
                        <a:lnSpc>
                          <a:spcPct val="100000"/>
                        </a:lnSpc>
                        <a:spcAft>
                          <a:spcPts val="0"/>
                        </a:spcAft>
                      </a:pPr>
                      <a:r>
                        <a:rPr lang="de-DE" sz="1600" dirty="0">
                          <a:effectLst/>
                        </a:rPr>
                        <a:t>6 (wird nicht umgerechnet)</a:t>
                      </a:r>
                      <a:endParaRPr lang="de-DE" sz="1600" dirty="0">
                        <a:effectLst/>
                        <a:latin typeface="Calibri" panose="020F0502020204030204" pitchFamily="34" charset="0"/>
                        <a:cs typeface="Times New Roman" panose="02020603050405020304" pitchFamily="18" charset="0"/>
                      </a:endParaRPr>
                    </a:p>
                  </a:txBody>
                  <a:tcPr marL="59158" marR="59158" marT="0" marB="0" anchor="ctr"/>
                </a:tc>
                <a:extLst>
                  <a:ext uri="{0D108BD9-81ED-4DB2-BD59-A6C34878D82A}">
                    <a16:rowId xmlns:a16="http://schemas.microsoft.com/office/drawing/2014/main" val="3349192933"/>
                  </a:ext>
                </a:extLst>
              </a:tr>
            </a:tbl>
          </a:graphicData>
        </a:graphic>
      </p:graphicFrame>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148425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6775" y="962025"/>
            <a:ext cx="11142345" cy="775335"/>
          </a:xfrm>
        </p:spPr>
        <p:txBody>
          <a:bodyPr>
            <a:noAutofit/>
          </a:bodyPr>
          <a:lstStyle/>
          <a:p>
            <a:r>
              <a:rPr lang="de-DE" sz="3200" dirty="0"/>
              <a:t>Zeugnisse für </a:t>
            </a:r>
            <a:r>
              <a:rPr lang="de-DE" sz="3200" dirty="0" err="1"/>
              <a:t>SuS</a:t>
            </a:r>
            <a:r>
              <a:rPr lang="de-DE" sz="3200" dirty="0"/>
              <a:t>, die an der MSA-Prüfung teilgenommen haben</a:t>
            </a:r>
          </a:p>
        </p:txBody>
      </p:sp>
      <p:sp>
        <p:nvSpPr>
          <p:cNvPr id="3" name="Inhaltsplatzhalter 2"/>
          <p:cNvSpPr>
            <a:spLocks noGrp="1"/>
          </p:cNvSpPr>
          <p:nvPr>
            <p:ph idx="1"/>
          </p:nvPr>
        </p:nvSpPr>
        <p:spPr>
          <a:xfrm>
            <a:off x="1097280" y="1845733"/>
            <a:ext cx="10058400" cy="4391165"/>
          </a:xfrm>
        </p:spPr>
        <p:txBody>
          <a:bodyPr>
            <a:noAutofit/>
          </a:bodyPr>
          <a:lstStyle/>
          <a:p>
            <a:pPr marL="361950" indent="-180975">
              <a:lnSpc>
                <a:spcPct val="110000"/>
              </a:lnSpc>
              <a:spcAft>
                <a:spcPts val="600"/>
              </a:spcAft>
              <a:buFont typeface="Arial" panose="020B0604020202020204" pitchFamily="34" charset="0"/>
              <a:buChar char="•"/>
            </a:pPr>
            <a:r>
              <a:rPr lang="de-DE" b="1" dirty="0"/>
              <a:t>Versetzung in die Oberstufe erreicht</a:t>
            </a:r>
          </a:p>
          <a:p>
            <a:pPr marL="759333" lvl="1" indent="-285750">
              <a:lnSpc>
                <a:spcPct val="110000"/>
              </a:lnSpc>
              <a:spcAft>
                <a:spcPts val="600"/>
              </a:spcAft>
              <a:buFont typeface="Calibri" panose="020F0502020204030204" pitchFamily="34" charset="0"/>
              <a:buChar char="-"/>
            </a:pPr>
            <a:r>
              <a:rPr lang="de-DE" sz="2000" dirty="0"/>
              <a:t>Die Ergebnisse der MSA-Prüfungen finden </a:t>
            </a:r>
            <a:r>
              <a:rPr lang="de-DE" sz="2000" b="1" u="sng" dirty="0"/>
              <a:t>keine</a:t>
            </a:r>
            <a:r>
              <a:rPr lang="de-DE" sz="2000" dirty="0"/>
              <a:t> Berücksichtigung. </a:t>
            </a:r>
          </a:p>
          <a:p>
            <a:pPr marL="1125093" lvl="3" indent="-285750">
              <a:lnSpc>
                <a:spcPct val="110000"/>
              </a:lnSpc>
              <a:spcAft>
                <a:spcPts val="600"/>
              </a:spcAft>
              <a:buFont typeface="Wingdings" panose="05000000000000000000" pitchFamily="2" charset="2"/>
              <a:buChar char="ð"/>
            </a:pPr>
            <a:r>
              <a:rPr lang="de-DE" sz="2000" dirty="0"/>
              <a:t>Die Noten werden so gebildet wie bei den </a:t>
            </a:r>
            <a:r>
              <a:rPr lang="de-DE" sz="2000" dirty="0" err="1"/>
              <a:t>SuS</a:t>
            </a:r>
            <a:r>
              <a:rPr lang="de-DE" sz="2000" dirty="0"/>
              <a:t>, die nicht an den MSA-Prüfungen teilgenommen haben.  </a:t>
            </a:r>
          </a:p>
          <a:p>
            <a:pPr marL="361950" indent="-180975">
              <a:lnSpc>
                <a:spcPct val="110000"/>
              </a:lnSpc>
              <a:spcAft>
                <a:spcPts val="600"/>
              </a:spcAft>
              <a:buFont typeface="Arial" panose="020B0604020202020204" pitchFamily="34" charset="0"/>
              <a:buChar char="•"/>
            </a:pPr>
            <a:endParaRPr lang="de-DE" sz="2000" dirty="0"/>
          </a:p>
        </p:txBody>
      </p:sp>
      <p:grpSp>
        <p:nvGrpSpPr>
          <p:cNvPr id="7" name="Gruppieren 6"/>
          <p:cNvGrpSpPr/>
          <p:nvPr/>
        </p:nvGrpSpPr>
        <p:grpSpPr>
          <a:xfrm>
            <a:off x="0" y="71718"/>
            <a:ext cx="12192000" cy="696817"/>
            <a:chOff x="0" y="71718"/>
            <a:chExt cx="12192000" cy="696817"/>
          </a:xfrm>
        </p:grpSpPr>
        <p:sp>
          <p:nvSpPr>
            <p:cNvPr id="8" name="Rechteck 7"/>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388624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52501" y="866775"/>
            <a:ext cx="10429874" cy="870585"/>
          </a:xfrm>
        </p:spPr>
        <p:txBody>
          <a:bodyPr>
            <a:noAutofit/>
          </a:bodyPr>
          <a:lstStyle/>
          <a:p>
            <a:r>
              <a:rPr lang="de-DE" sz="3200" dirty="0"/>
              <a:t>Zeugnisse für </a:t>
            </a:r>
            <a:r>
              <a:rPr lang="de-DE" sz="3200" dirty="0" err="1"/>
              <a:t>SuS</a:t>
            </a:r>
            <a:r>
              <a:rPr lang="de-DE" sz="3200" dirty="0"/>
              <a:t>, die an der MSA-Prüfung teilgenommen haben</a:t>
            </a:r>
          </a:p>
        </p:txBody>
      </p:sp>
      <p:sp>
        <p:nvSpPr>
          <p:cNvPr id="3" name="Inhaltsplatzhalter 2"/>
          <p:cNvSpPr>
            <a:spLocks noGrp="1"/>
          </p:cNvSpPr>
          <p:nvPr>
            <p:ph idx="1"/>
          </p:nvPr>
        </p:nvSpPr>
        <p:spPr>
          <a:xfrm>
            <a:off x="1097280" y="1845733"/>
            <a:ext cx="10058400" cy="4391165"/>
          </a:xfrm>
        </p:spPr>
        <p:txBody>
          <a:bodyPr>
            <a:noAutofit/>
          </a:bodyPr>
          <a:lstStyle/>
          <a:p>
            <a:pPr marL="361950" indent="-180975">
              <a:lnSpc>
                <a:spcPct val="110000"/>
              </a:lnSpc>
              <a:spcAft>
                <a:spcPts val="600"/>
              </a:spcAft>
              <a:buFont typeface="Arial" panose="020B0604020202020204" pitchFamily="34" charset="0"/>
              <a:buChar char="•"/>
            </a:pPr>
            <a:r>
              <a:rPr lang="de-DE" b="1" dirty="0"/>
              <a:t>MSA erreicht, aber keine Versetzung in die Oberstufe</a:t>
            </a:r>
          </a:p>
          <a:p>
            <a:pPr marL="759333" lvl="1" indent="-285750">
              <a:lnSpc>
                <a:spcPct val="110000"/>
              </a:lnSpc>
              <a:spcAft>
                <a:spcPts val="600"/>
              </a:spcAft>
              <a:buFont typeface="Calibri" panose="020F0502020204030204" pitchFamily="34" charset="0"/>
              <a:buChar char="-"/>
            </a:pPr>
            <a:r>
              <a:rPr lang="de-DE" sz="2000" dirty="0"/>
              <a:t>Die Noten werden zunächst so gebildet wie bei den </a:t>
            </a:r>
            <a:r>
              <a:rPr lang="de-DE" sz="2000" dirty="0" err="1"/>
              <a:t>SuS</a:t>
            </a:r>
            <a:r>
              <a:rPr lang="de-DE" sz="2000" dirty="0"/>
              <a:t>, die nicht an den MSA-Prüfungen teilgenommen haben. </a:t>
            </a:r>
          </a:p>
          <a:p>
            <a:pPr marL="759333" lvl="1" indent="-285750">
              <a:lnSpc>
                <a:spcPct val="110000"/>
              </a:lnSpc>
              <a:spcAft>
                <a:spcPts val="600"/>
              </a:spcAft>
              <a:buFont typeface="Calibri" panose="020F0502020204030204" pitchFamily="34" charset="0"/>
              <a:buChar char="-"/>
            </a:pPr>
            <a:r>
              <a:rPr lang="de-DE" sz="2000" dirty="0"/>
              <a:t>In Mathe, Deutsch, Englisch und dem 4. Fach werden dann zusätzlich die MSA-Noten unter Berücksichtigung der Prüfungsergebnisse errechnet. </a:t>
            </a:r>
          </a:p>
          <a:p>
            <a:pPr marL="759333" lvl="1" indent="-285750">
              <a:lnSpc>
                <a:spcPct val="110000"/>
              </a:lnSpc>
              <a:spcAft>
                <a:spcPts val="600"/>
              </a:spcAft>
              <a:buFont typeface="Calibri" panose="020F0502020204030204" pitchFamily="34" charset="0"/>
              <a:buChar char="-"/>
            </a:pPr>
            <a:r>
              <a:rPr lang="de-DE" sz="2000" dirty="0"/>
              <a:t>Es wird ein Abschlusszeugnis erstellt.</a:t>
            </a:r>
          </a:p>
          <a:p>
            <a:pPr marL="1125093" lvl="3" indent="-285750">
              <a:lnSpc>
                <a:spcPct val="110000"/>
              </a:lnSpc>
              <a:spcAft>
                <a:spcPts val="600"/>
              </a:spcAft>
              <a:buFont typeface="Wingdings" panose="05000000000000000000" pitchFamily="2" charset="2"/>
              <a:buChar char="ð"/>
            </a:pPr>
            <a:r>
              <a:rPr lang="de-DE" sz="2000" dirty="0"/>
              <a:t>Auf Antrag der Erziehungsberechtigten kann ein Abschlusszeugnis erstellt werden, das nur die MSA-Noten ausweist.</a:t>
            </a:r>
          </a:p>
        </p:txBody>
      </p:sp>
      <p:grpSp>
        <p:nvGrpSpPr>
          <p:cNvPr id="7" name="Gruppieren 6"/>
          <p:cNvGrpSpPr/>
          <p:nvPr/>
        </p:nvGrpSpPr>
        <p:grpSpPr>
          <a:xfrm>
            <a:off x="0" y="71718"/>
            <a:ext cx="12192000" cy="696817"/>
            <a:chOff x="0" y="71718"/>
            <a:chExt cx="12192000" cy="696817"/>
          </a:xfrm>
        </p:grpSpPr>
        <p:sp>
          <p:nvSpPr>
            <p:cNvPr id="8" name="Rechteck 7"/>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70389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280" y="1028700"/>
            <a:ext cx="10058400" cy="708660"/>
          </a:xfrm>
        </p:spPr>
        <p:txBody>
          <a:bodyPr>
            <a:noAutofit/>
          </a:bodyPr>
          <a:lstStyle/>
          <a:p>
            <a:r>
              <a:rPr lang="de-DE" sz="3200" dirty="0"/>
              <a:t>6. Nachträgliche Versetzung in die gymnasiale Oberstufe</a:t>
            </a:r>
          </a:p>
        </p:txBody>
      </p:sp>
      <p:sp>
        <p:nvSpPr>
          <p:cNvPr id="6" name="Inhaltsplatzhalter 2"/>
          <p:cNvSpPr>
            <a:spLocks noGrp="1"/>
          </p:cNvSpPr>
          <p:nvPr>
            <p:ph idx="1"/>
          </p:nvPr>
        </p:nvSpPr>
        <p:spPr/>
        <p:txBody>
          <a:bodyPr/>
          <a:lstStyle/>
          <a:p>
            <a:pPr marL="180975" indent="0">
              <a:buNone/>
            </a:pPr>
            <a:r>
              <a:rPr lang="de-DE" dirty="0"/>
              <a:t>Schülerinnen und Schüler können nach einer erfolgreich </a:t>
            </a:r>
            <a:r>
              <a:rPr lang="de-DE"/>
              <a:t>bestandenen </a:t>
            </a:r>
            <a:r>
              <a:rPr lang="de-DE" b="1"/>
              <a:t>Nachprüfung (§33 Apo Grund)</a:t>
            </a:r>
            <a:r>
              <a:rPr lang="de-DE"/>
              <a:t> </a:t>
            </a:r>
            <a:r>
              <a:rPr lang="de-DE" dirty="0"/>
              <a:t>nachträglich versetzt werden</a:t>
            </a:r>
          </a:p>
          <a:p>
            <a:pPr marL="361950" indent="-180975">
              <a:spcAft>
                <a:spcPts val="1200"/>
              </a:spcAft>
              <a:buFont typeface="Arial" panose="020B0604020202020204" pitchFamily="34" charset="0"/>
              <a:buChar char="•"/>
            </a:pPr>
            <a:r>
              <a:rPr lang="de-DE" dirty="0"/>
              <a:t>„Eine Nachprüfung ist in höchstens einem Fach [...] zulässig, in dem die Schülerinnen und Schüler […] die Note mangelhaft […] erzielt haben, für die sie keinen Ausgleich haben.</a:t>
            </a:r>
          </a:p>
          <a:p>
            <a:pPr marL="759333" lvl="1" indent="-285750">
              <a:buFont typeface="Calibri" panose="020F0502020204030204" pitchFamily="34" charset="0"/>
              <a:buChar char="-"/>
            </a:pPr>
            <a:r>
              <a:rPr lang="de-DE" sz="2000" dirty="0"/>
              <a:t>Sorgeberechtige können die </a:t>
            </a:r>
            <a:r>
              <a:rPr lang="de-DE" sz="2000" dirty="0" err="1"/>
              <a:t>SuS</a:t>
            </a:r>
            <a:r>
              <a:rPr lang="de-DE" sz="2000" dirty="0"/>
              <a:t> bis zu den Sommerferien schriftlich anmelden</a:t>
            </a:r>
          </a:p>
          <a:p>
            <a:pPr marL="759333" lvl="1" indent="-285750">
              <a:buFont typeface="Calibri" panose="020F0502020204030204" pitchFamily="34" charset="0"/>
              <a:buChar char="-"/>
            </a:pPr>
            <a:r>
              <a:rPr lang="de-DE" sz="2000" dirty="0"/>
              <a:t>Nachprüfung findet innerhalb einer Woche vor Beginn des Unterrichts statt</a:t>
            </a:r>
          </a:p>
          <a:p>
            <a:pPr marL="759333" lvl="1" indent="-285750">
              <a:buFont typeface="Calibri" panose="020F0502020204030204" pitchFamily="34" charset="0"/>
              <a:buChar char="-"/>
            </a:pPr>
            <a:r>
              <a:rPr lang="de-DE" sz="2000" dirty="0"/>
              <a:t>Schriftliche Prüfung + ggf. mündliche Prüfung</a:t>
            </a:r>
          </a:p>
          <a:p>
            <a:pPr marL="759333" lvl="1" indent="-285750">
              <a:buFont typeface="Calibri" panose="020F0502020204030204" pitchFamily="34" charset="0"/>
              <a:buChar char="-"/>
            </a:pPr>
            <a:r>
              <a:rPr lang="de-DE" sz="2000" dirty="0"/>
              <a:t>bei bestandener Nachprüfung ersetzt die Nachprüfungsnote die zuvor erreichte Zeugnisnote</a:t>
            </a:r>
          </a:p>
          <a:p>
            <a:pPr marL="180975" indent="0">
              <a:buNone/>
            </a:pPr>
            <a:endParaRPr lang="de-DE" dirty="0"/>
          </a:p>
          <a:p>
            <a:pPr marL="361950" indent="-180975">
              <a:buFont typeface="Arial" panose="020B0604020202020204" pitchFamily="34" charset="0"/>
              <a:buChar char="•"/>
            </a:pPr>
            <a:endParaRPr lang="de-DE" dirty="0"/>
          </a:p>
        </p:txBody>
      </p:sp>
      <p:grpSp>
        <p:nvGrpSpPr>
          <p:cNvPr id="8" name="Gruppieren 7"/>
          <p:cNvGrpSpPr/>
          <p:nvPr/>
        </p:nvGrpSpPr>
        <p:grpSpPr>
          <a:xfrm>
            <a:off x="0" y="71718"/>
            <a:ext cx="12192000" cy="696817"/>
            <a:chOff x="0" y="71718"/>
            <a:chExt cx="12192000" cy="696817"/>
          </a:xfrm>
        </p:grpSpPr>
        <p:sp>
          <p:nvSpPr>
            <p:cNvPr id="9" name="Rechteck 8"/>
            <p:cNvSpPr/>
            <p:nvPr/>
          </p:nvSpPr>
          <p:spPr>
            <a:xfrm>
              <a:off x="0" y="71718"/>
              <a:ext cx="12192000" cy="6968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GymHeid_LOGO_pfade"/>
            <p:cNvPicPr/>
            <p:nvPr/>
          </p:nvPicPr>
          <p:blipFill>
            <a:blip r:embed="rId2" cstate="print"/>
            <a:srcRect/>
            <a:stretch>
              <a:fillRect/>
            </a:stretch>
          </p:blipFill>
          <p:spPr bwMode="auto">
            <a:xfrm>
              <a:off x="11176956" y="114670"/>
              <a:ext cx="910590" cy="600075"/>
            </a:xfrm>
            <a:prstGeom prst="rect">
              <a:avLst/>
            </a:prstGeom>
            <a:solidFill>
              <a:schemeClr val="bg1"/>
            </a:solidFill>
            <a:ln w="9525">
              <a:solidFill>
                <a:schemeClr val="accent1"/>
              </a:solidFill>
              <a:miter lim="800000"/>
              <a:headEnd/>
              <a:tailEnd/>
            </a:ln>
          </p:spPr>
        </p:pic>
      </p:grpSp>
    </p:spTree>
    <p:extLst>
      <p:ext uri="{BB962C8B-B14F-4D97-AF65-F5344CB8AC3E}">
        <p14:creationId xmlns:p14="http://schemas.microsoft.com/office/powerpoint/2010/main" val="222055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ückblick">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Rückblick">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B9A2A3101BC9B459AB499F6DDCBB36F" ma:contentTypeVersion="3" ma:contentTypeDescription="Ein neues Dokument erstellen." ma:contentTypeScope="" ma:versionID="8ca47199301d88bc408c3555404897e3">
  <xsd:schema xmlns:xsd="http://www.w3.org/2001/XMLSchema" xmlns:xs="http://www.w3.org/2001/XMLSchema" xmlns:p="http://schemas.microsoft.com/office/2006/metadata/properties" xmlns:ns2="3637cdbd-6f02-4b79-be9d-3d05992b965d" targetNamespace="http://schemas.microsoft.com/office/2006/metadata/properties" ma:root="true" ma:fieldsID="5f8399850f20ae1b6e07ad8dbdf1b96d" ns2:_="">
    <xsd:import namespace="3637cdbd-6f02-4b79-be9d-3d05992b965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7cdbd-6f02-4b79-be9d-3d05992b9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0A2AFE-7C20-407B-9FC9-32EEC5FBF10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5F6B02D-CE21-4F7F-AD3D-A8E3EDF4F8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37cdbd-6f02-4b79-be9d-3d05992b9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D80D34-7023-4185-A7A8-C0A2527C24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820</Words>
  <Application>Microsoft Office PowerPoint</Application>
  <PresentationFormat>Breitbild</PresentationFormat>
  <Paragraphs>118</Paragraphs>
  <Slides>14</Slides>
  <Notes>0</Notes>
  <HiddenSlides>0</HiddenSlides>
  <MMClips>0</MMClips>
  <ScaleCrop>false</ScaleCrop>
  <HeadingPairs>
    <vt:vector size="4" baseType="variant">
      <vt:variant>
        <vt:lpstr>Design</vt:lpstr>
      </vt:variant>
      <vt:variant>
        <vt:i4>1</vt:i4>
      </vt:variant>
      <vt:variant>
        <vt:lpstr>Folientitel</vt:lpstr>
      </vt:variant>
      <vt:variant>
        <vt:i4>14</vt:i4>
      </vt:variant>
    </vt:vector>
  </HeadingPairs>
  <TitlesOfParts>
    <vt:vector size="15" baseType="lpstr">
      <vt:lpstr>Rückblick</vt:lpstr>
      <vt:lpstr>Klasse 10</vt:lpstr>
      <vt:lpstr>1. Halbjahreszeugnis im Jahrgang 10</vt:lpstr>
      <vt:lpstr>        2. Versetzung in die gym. Oberstufe</vt:lpstr>
      <vt:lpstr>Ausschluss eines Ausgleichs</vt:lpstr>
      <vt:lpstr>Ende der Schullaufbahn an einer allgemeinbildenden Schule</vt:lpstr>
      <vt:lpstr>4. Prüfungen (MSA)</vt:lpstr>
      <vt:lpstr>5. Zeugnisse am Ende von Jahrgang 10</vt:lpstr>
      <vt:lpstr>Bildung der Noten in den Hauptfächern</vt:lpstr>
      <vt:lpstr>Bildung der MSA-Noten in den Prüfungsfächern</vt:lpstr>
      <vt:lpstr>Bildung der MSA-Noten in den Prüfungsfächern</vt:lpstr>
      <vt:lpstr>Umrechnung Noten</vt:lpstr>
      <vt:lpstr>Zeugnisse für SuS, die an der MSA-Prüfung teilgenommen haben</vt:lpstr>
      <vt:lpstr>Zeugnisse für SuS, die an der MSA-Prüfung teilgenommen haben</vt:lpstr>
      <vt:lpstr>6. Nachträgliche Versetzung in die gymnasiale Oberstufe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Klasse 10</dc:title>
  <dc:creator>Arne Glücklich</dc:creator>
  <cp:lastModifiedBy>Vilaumi, Jacob (5835)</cp:lastModifiedBy>
  <cp:revision>121</cp:revision>
  <cp:lastPrinted>2017-09-18T15:13:55Z</cp:lastPrinted>
  <dcterms:created xsi:type="dcterms:W3CDTF">2017-01-05T09:43:41Z</dcterms:created>
  <dcterms:modified xsi:type="dcterms:W3CDTF">2026-08-31T16:46:43Z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0x010100EB9A2A3101BC9B459AB499F6DDCBB36F</vt:lpwstr>
  </property>
</Properties>
</file>