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  <p:sldId id="268" r:id="rId6"/>
    <p:sldId id="273" r:id="rId7"/>
    <p:sldId id="270" r:id="rId8"/>
    <p:sldId id="269" r:id="rId9"/>
    <p:sldId id="271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91" d="100"/>
          <a:sy n="91" d="100"/>
        </p:scale>
        <p:origin x="7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530CC9-FBE0-6E84-1A0D-A98FDC32D2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1E6BD4D-9357-923B-9FB1-E7B8753C8C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077EC0-86C2-02EB-8332-4CB9D5FB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2DF720-0F83-B33A-7BE5-071F04358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17672F-9249-8C0C-B19A-1734FA769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740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7AAEDC-7961-A2A9-247E-7C9E5A496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F86A2FA-FC53-456A-45C3-6156B636B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448569-FEDB-A576-3098-0EB3F7487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18E540-0E34-154C-84E5-255362A19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B9AE9A-5823-56A1-E48C-5DC07C642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522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6EE05DA-7143-27AA-6CF6-E4179BE98E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E096456-6B7D-3DF8-700B-AC95EF2752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CF342A-5546-6BE6-EDA3-0E3CEB706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29C022-7D6F-0A0E-6DE4-FE60B0A10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ED6A20-3FAC-D275-8E78-B981B8F2B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24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61E1F5-F48A-7CE6-4727-FAAF43D61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9E3694-817C-92D8-4656-7F779EF4E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F955ED-3EDC-A597-8A57-BAD2E4C28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41AF18-EA1B-64A2-3FAA-FFF98614F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5EC541-5396-4683-158C-813792052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126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63CA30-B122-E8E4-8D65-9632A23C7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F68F63A-DE30-EED6-1B65-DD4C1A04C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A6B74B-75A7-259E-3E40-6DAF260C5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CC59DB-027E-FA0F-AB9B-4F5CE58CD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B7D22B4-CEE9-785D-C656-0D3414208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788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C65756-544F-A233-1167-D430C0F49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C8E406-36F8-D729-9F29-C9DF16A67F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AC45E66-5661-6635-10C1-FF2F94909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340CBE6-495A-6264-7191-1AAB088A8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98EE08D-716E-8DD9-7BD4-64E76DC8D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B739FE1-C5FD-6500-5499-EECF11285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5262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80ACBB-0D0C-7116-283A-634492496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9BE9769-5E8D-F197-DFF5-F1E151532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34E389-082C-EA1D-A0B2-D7C1F0283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0E3F3B7-777E-522F-1E4F-4F07A25E1B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2AA697C-6694-0A1D-F1BA-612771F048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1DC291-6FB1-67C6-0E3E-54C4ABE14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25D5A5A-FE55-31EB-F09D-B8506BD21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12779F1-161B-A701-6F10-AFB12FF90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5043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6F2939-2C9D-A87A-D213-35A7F1FED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6CFBC62-6DE2-C23A-8A11-BBA2DB955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AFD0B68-AF0F-CC70-92EC-FECC923CF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F7CB1EB-501A-473C-C5B5-FE68DFF53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075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1DA844B-DEBB-A003-E8DE-9F0626C58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93F6E01-DE3C-FD9F-1C72-4615F2E0A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66C2DD9-1549-4A1F-6AC8-4643B99E0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59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CCEF2B-29E6-6F45-AFBB-4AEE0A5A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DC66A0-4CE0-356F-0355-E95094983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4879901-00FF-5A66-CB0D-E474297D2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3288C74-BF64-519E-1DFA-C974B9F1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4518915-25BD-0A3F-84E9-BE7B0B0D0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094A96-DA74-A84B-5652-F0C3830C4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822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841BDF-E537-0991-122F-DE3C95E56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9BBB16F-6DC4-225C-D44C-490EAF0662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07EB73A-442B-5749-5F85-4EB16540D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C248127-97ED-D05D-8226-FEC2E4DE2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A12B005-27FF-6E34-946E-6D7B7013D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D6B6A6-7DAC-241E-B330-95FA81715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16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36039BB-1974-3FF6-3025-DD85ACD79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F636542-B61A-7687-EABF-1F4B1D152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BBC6F1-5CA1-8DC2-95ED-9D4EE33FE5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094218-C179-4BF3-B32B-739AE1C8A023}" type="datetimeFigureOut">
              <a:rPr lang="de-DE" smtClean="0"/>
              <a:t>26.03.2026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22C8EF-3757-ECEF-5ACA-C27419E18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BAD1FB-8A6C-CBEC-AD21-A391BB736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ABEEB3-FBAA-4D3D-9873-B884007D5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3353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MSA</a:t>
            </a:r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838200" y="1382573"/>
            <a:ext cx="10231341" cy="4473269"/>
          </a:xfrm>
        </p:spPr>
        <p:txBody>
          <a:bodyPr>
            <a:noAutofit/>
          </a:bodyPr>
          <a:lstStyle/>
          <a:p>
            <a:pPr marL="361950" indent="-1809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 Prüfung für </a:t>
            </a:r>
            <a:r>
              <a:rPr lang="de-DE" dirty="0" err="1"/>
              <a:t>SuS</a:t>
            </a:r>
            <a:r>
              <a:rPr lang="de-DE" dirty="0"/>
              <a:t> der 10. Klasse, die im Halbjahreszeugnis den Vermerk erhalten haben, dass sie voraussichtlich (nur) den mittleren Schulabschluss und nicht die Versetzung in die gymnasiale Oberstufe erreichen werden.</a:t>
            </a:r>
          </a:p>
          <a:p>
            <a:pPr marL="816483" lvl="1" indent="-342900">
              <a:buFont typeface="Wingdings" panose="05000000000000000000" pitchFamily="2" charset="2"/>
              <a:buChar char="ð"/>
              <a:tabLst>
                <a:tab pos="361950" algn="l"/>
              </a:tabLst>
            </a:pPr>
            <a:r>
              <a:rPr lang="de-DE" sz="2000" dirty="0"/>
              <a:t>Bei rapider Verschlechterung des Leistungsstandes einzelner </a:t>
            </a:r>
            <a:r>
              <a:rPr lang="de-DE" sz="2000" dirty="0" err="1"/>
              <a:t>SuS</a:t>
            </a:r>
            <a:r>
              <a:rPr lang="de-DE" sz="2000" dirty="0"/>
              <a:t> zu Beginn des 2. Halbjahres können Nachmeldungen erfolgen.</a:t>
            </a:r>
          </a:p>
          <a:p>
            <a:pPr marL="361950" indent="-1809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Die Prüfungen bestehen aus einem schriftlichen Teil</a:t>
            </a:r>
          </a:p>
          <a:p>
            <a:pPr marL="759333" lvl="1" indent="-285750"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de-DE" sz="2000" dirty="0"/>
              <a:t>Mathe und Deutsch </a:t>
            </a:r>
          </a:p>
          <a:p>
            <a:pPr marL="759333" lvl="1" indent="-285750"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de-DE" sz="2000" dirty="0"/>
              <a:t>Prüfungen stellt die Behörde</a:t>
            </a:r>
          </a:p>
          <a:p>
            <a:pPr marL="361950" indent="-1809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und zwei mündlichen Teilen. </a:t>
            </a:r>
          </a:p>
          <a:p>
            <a:pPr marL="759333" lvl="1" indent="-285750"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de-DE" sz="2000" dirty="0"/>
              <a:t>Englisch und Wahl aus (</a:t>
            </a:r>
            <a:r>
              <a:rPr lang="de-DE" sz="2000" dirty="0" err="1"/>
              <a:t>Rel</a:t>
            </a:r>
            <a:r>
              <a:rPr lang="de-DE" sz="2000" dirty="0"/>
              <a:t>/Phil, Informatik sowie Bereich </a:t>
            </a:r>
            <a:r>
              <a:rPr lang="de-DE" sz="2000" dirty="0" err="1"/>
              <a:t>Nawi</a:t>
            </a:r>
            <a:r>
              <a:rPr lang="de-DE" sz="2000" dirty="0"/>
              <a:t> und </a:t>
            </a:r>
            <a:r>
              <a:rPr lang="de-DE" sz="2000" dirty="0" err="1"/>
              <a:t>Geswi</a:t>
            </a:r>
            <a:r>
              <a:rPr lang="de-DE" sz="2000" dirty="0"/>
              <a:t>)</a:t>
            </a:r>
          </a:p>
          <a:p>
            <a:pPr marL="759333" lvl="1" indent="-285750"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de-DE" sz="2000" dirty="0"/>
              <a:t>Prüfungen erstellen die jeweiligen Fachlehrerinnen und Fachlehrer.</a:t>
            </a:r>
          </a:p>
        </p:txBody>
      </p:sp>
      <p:grpSp>
        <p:nvGrpSpPr>
          <p:cNvPr id="8" name="Gruppieren 7"/>
          <p:cNvGrpSpPr/>
          <p:nvPr/>
        </p:nvGrpSpPr>
        <p:grpSpPr>
          <a:xfrm>
            <a:off x="0" y="71718"/>
            <a:ext cx="12192000" cy="696817"/>
            <a:chOff x="0" y="71718"/>
            <a:chExt cx="12192000" cy="696817"/>
          </a:xfrm>
          <a:solidFill>
            <a:srgbClr val="C00000"/>
          </a:solidFill>
        </p:grpSpPr>
        <p:sp>
          <p:nvSpPr>
            <p:cNvPr id="9" name="Rechteck 8"/>
            <p:cNvSpPr/>
            <p:nvPr/>
          </p:nvSpPr>
          <p:spPr>
            <a:xfrm>
              <a:off x="0" y="71718"/>
              <a:ext cx="12192000" cy="696817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rgbClr val="FF0000"/>
                </a:solidFill>
              </a:endParaRPr>
            </a:p>
          </p:txBody>
        </p:sp>
        <p:pic>
          <p:nvPicPr>
            <p:cNvPr id="10" name="Grafik 9" descr="GymHeid_LOGO_pfade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176956" y="114670"/>
              <a:ext cx="910590" cy="600075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95440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7280" y="981075"/>
            <a:ext cx="10058400" cy="756285"/>
          </a:xfrm>
        </p:spPr>
        <p:txBody>
          <a:bodyPr>
            <a:normAutofit/>
          </a:bodyPr>
          <a:lstStyle/>
          <a:p>
            <a:r>
              <a:rPr lang="de-DE" sz="3200" dirty="0"/>
              <a:t>Bildung der MSA-Noten in den Prüfungsfächern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1950" indent="-180975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/>
              <a:t>Die Unterrichtsjahresnote wird wie zuvor beschrieben ermittelt und dann in eine MSA Note umgerechnet.</a:t>
            </a:r>
          </a:p>
          <a:p>
            <a:pPr marL="361950" indent="-180975">
              <a:buFont typeface="Arial" panose="020B0604020202020204" pitchFamily="34" charset="0"/>
              <a:buChar char="•"/>
            </a:pPr>
            <a:r>
              <a:rPr lang="de-DE" dirty="0"/>
              <a:t>Die so gebildeten Noten werden im Verhältnis 20:80 zur Zeugnisnote zusammengefasst </a:t>
            </a:r>
          </a:p>
          <a:p>
            <a:pPr marL="361950" indent="-180975">
              <a:buFont typeface="Arial" panose="020B0604020202020204" pitchFamily="34" charset="0"/>
              <a:buChar char="•"/>
            </a:pPr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0" y="71718"/>
            <a:ext cx="12192000" cy="696817"/>
            <a:chOff x="0" y="71718"/>
            <a:chExt cx="12192000" cy="696817"/>
          </a:xfrm>
          <a:solidFill>
            <a:srgbClr val="C00000"/>
          </a:solidFill>
        </p:grpSpPr>
        <p:sp>
          <p:nvSpPr>
            <p:cNvPr id="8" name="Rechteck 7"/>
            <p:cNvSpPr/>
            <p:nvPr/>
          </p:nvSpPr>
          <p:spPr>
            <a:xfrm>
              <a:off x="0" y="71718"/>
              <a:ext cx="12192000" cy="696817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9" name="Grafik 8" descr="GymHeid_LOGO_pfade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176956" y="114670"/>
              <a:ext cx="910590" cy="600075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79445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7280" y="981075"/>
            <a:ext cx="10058400" cy="756285"/>
          </a:xfrm>
        </p:spPr>
        <p:txBody>
          <a:bodyPr>
            <a:normAutofit/>
          </a:bodyPr>
          <a:lstStyle/>
          <a:p>
            <a:r>
              <a:rPr lang="de-DE" sz="3200" dirty="0"/>
              <a:t>Bildung der MSA-Noten in den Prüfungsfächern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1114465" y="1930068"/>
            <a:ext cx="10041215" cy="3269150"/>
            <a:chOff x="1096963" y="1949946"/>
            <a:chExt cx="10041215" cy="3269150"/>
          </a:xfrm>
        </p:grpSpPr>
        <p:sp>
          <p:nvSpPr>
            <p:cNvPr id="7" name="Freihandform: Form 6"/>
            <p:cNvSpPr/>
            <p:nvPr/>
          </p:nvSpPr>
          <p:spPr>
            <a:xfrm>
              <a:off x="1096963" y="3458783"/>
              <a:ext cx="1967413" cy="869183"/>
            </a:xfrm>
            <a:custGeom>
              <a:avLst/>
              <a:gdLst>
                <a:gd name="connsiteX0" fmla="*/ 0 w 1967413"/>
                <a:gd name="connsiteY0" fmla="*/ 86918 h 869183"/>
                <a:gd name="connsiteX1" fmla="*/ 86918 w 1967413"/>
                <a:gd name="connsiteY1" fmla="*/ 0 h 869183"/>
                <a:gd name="connsiteX2" fmla="*/ 1880495 w 1967413"/>
                <a:gd name="connsiteY2" fmla="*/ 0 h 869183"/>
                <a:gd name="connsiteX3" fmla="*/ 1967413 w 1967413"/>
                <a:gd name="connsiteY3" fmla="*/ 86918 h 869183"/>
                <a:gd name="connsiteX4" fmla="*/ 1967413 w 1967413"/>
                <a:gd name="connsiteY4" fmla="*/ 782265 h 869183"/>
                <a:gd name="connsiteX5" fmla="*/ 1880495 w 1967413"/>
                <a:gd name="connsiteY5" fmla="*/ 869183 h 869183"/>
                <a:gd name="connsiteX6" fmla="*/ 86918 w 1967413"/>
                <a:gd name="connsiteY6" fmla="*/ 869183 h 869183"/>
                <a:gd name="connsiteX7" fmla="*/ 0 w 1967413"/>
                <a:gd name="connsiteY7" fmla="*/ 782265 h 869183"/>
                <a:gd name="connsiteX8" fmla="*/ 0 w 1967413"/>
                <a:gd name="connsiteY8" fmla="*/ 86918 h 869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67413" h="869183">
                  <a:moveTo>
                    <a:pt x="0" y="86918"/>
                  </a:moveTo>
                  <a:cubicBezTo>
                    <a:pt x="0" y="38915"/>
                    <a:pt x="38915" y="0"/>
                    <a:pt x="86918" y="0"/>
                  </a:cubicBezTo>
                  <a:lnTo>
                    <a:pt x="1880495" y="0"/>
                  </a:lnTo>
                  <a:cubicBezTo>
                    <a:pt x="1928498" y="0"/>
                    <a:pt x="1967413" y="38915"/>
                    <a:pt x="1967413" y="86918"/>
                  </a:cubicBezTo>
                  <a:lnTo>
                    <a:pt x="1967413" y="782265"/>
                  </a:lnTo>
                  <a:cubicBezTo>
                    <a:pt x="1967413" y="830268"/>
                    <a:pt x="1928498" y="869183"/>
                    <a:pt x="1880495" y="869183"/>
                  </a:cubicBezTo>
                  <a:lnTo>
                    <a:pt x="86918" y="869183"/>
                  </a:lnTo>
                  <a:cubicBezTo>
                    <a:pt x="38915" y="869183"/>
                    <a:pt x="0" y="830268"/>
                    <a:pt x="0" y="782265"/>
                  </a:cubicBezTo>
                  <a:lnTo>
                    <a:pt x="0" y="8691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58" tIns="38158" rIns="38158" bIns="3815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de-DE" sz="2000" kern="1200" dirty="0"/>
                <a:t>Zeugnisnoten der Prüfungsfächer </a:t>
              </a:r>
            </a:p>
          </p:txBody>
        </p:sp>
        <p:sp>
          <p:nvSpPr>
            <p:cNvPr id="8" name="Freihandform: Form 7"/>
            <p:cNvSpPr/>
            <p:nvPr/>
          </p:nvSpPr>
          <p:spPr>
            <a:xfrm rot="17775274">
              <a:off x="2748749" y="3368156"/>
              <a:ext cx="1132010" cy="35209"/>
            </a:xfrm>
            <a:custGeom>
              <a:avLst/>
              <a:gdLst>
                <a:gd name="connsiteX0" fmla="*/ 0 w 1132010"/>
                <a:gd name="connsiteY0" fmla="*/ 17604 h 35209"/>
                <a:gd name="connsiteX1" fmla="*/ 1132010 w 1132010"/>
                <a:gd name="connsiteY1" fmla="*/ 17604 h 35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32010" h="35209">
                  <a:moveTo>
                    <a:pt x="0" y="17604"/>
                  </a:moveTo>
                  <a:lnTo>
                    <a:pt x="1132010" y="17604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50405" tIns="-548402" rIns="550405" bIns="-548400" numCol="1" spcCol="1270" anchor="ctr" anchorCtr="0">
              <a:noAutofit/>
            </a:bodyPr>
            <a:lstStyle/>
            <a:p>
              <a:pPr marL="0" lvl="0" indent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e-DE" sz="5400" kern="1200"/>
            </a:p>
          </p:txBody>
        </p:sp>
        <p:sp>
          <p:nvSpPr>
            <p:cNvPr id="9" name="Freihandform: Form 8"/>
            <p:cNvSpPr/>
            <p:nvPr/>
          </p:nvSpPr>
          <p:spPr>
            <a:xfrm>
              <a:off x="3565132" y="2443554"/>
              <a:ext cx="1079997" cy="869183"/>
            </a:xfrm>
            <a:custGeom>
              <a:avLst/>
              <a:gdLst>
                <a:gd name="connsiteX0" fmla="*/ 0 w 1079997"/>
                <a:gd name="connsiteY0" fmla="*/ 86918 h 869183"/>
                <a:gd name="connsiteX1" fmla="*/ 86918 w 1079997"/>
                <a:gd name="connsiteY1" fmla="*/ 0 h 869183"/>
                <a:gd name="connsiteX2" fmla="*/ 993079 w 1079997"/>
                <a:gd name="connsiteY2" fmla="*/ 0 h 869183"/>
                <a:gd name="connsiteX3" fmla="*/ 1079997 w 1079997"/>
                <a:gd name="connsiteY3" fmla="*/ 86918 h 869183"/>
                <a:gd name="connsiteX4" fmla="*/ 1079997 w 1079997"/>
                <a:gd name="connsiteY4" fmla="*/ 782265 h 869183"/>
                <a:gd name="connsiteX5" fmla="*/ 993079 w 1079997"/>
                <a:gd name="connsiteY5" fmla="*/ 869183 h 869183"/>
                <a:gd name="connsiteX6" fmla="*/ 86918 w 1079997"/>
                <a:gd name="connsiteY6" fmla="*/ 869183 h 869183"/>
                <a:gd name="connsiteX7" fmla="*/ 0 w 1079997"/>
                <a:gd name="connsiteY7" fmla="*/ 782265 h 869183"/>
                <a:gd name="connsiteX8" fmla="*/ 0 w 1079997"/>
                <a:gd name="connsiteY8" fmla="*/ 86918 h 869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79997" h="869183">
                  <a:moveTo>
                    <a:pt x="0" y="86918"/>
                  </a:moveTo>
                  <a:cubicBezTo>
                    <a:pt x="0" y="38915"/>
                    <a:pt x="38915" y="0"/>
                    <a:pt x="86918" y="0"/>
                  </a:cubicBezTo>
                  <a:lnTo>
                    <a:pt x="993079" y="0"/>
                  </a:lnTo>
                  <a:cubicBezTo>
                    <a:pt x="1041082" y="0"/>
                    <a:pt x="1079997" y="38915"/>
                    <a:pt x="1079997" y="86918"/>
                  </a:cubicBezTo>
                  <a:lnTo>
                    <a:pt x="1079997" y="782265"/>
                  </a:lnTo>
                  <a:cubicBezTo>
                    <a:pt x="1079997" y="830268"/>
                    <a:pt x="1041082" y="869183"/>
                    <a:pt x="993079" y="869183"/>
                  </a:cubicBezTo>
                  <a:lnTo>
                    <a:pt x="86918" y="869183"/>
                  </a:lnTo>
                  <a:cubicBezTo>
                    <a:pt x="38915" y="869183"/>
                    <a:pt x="0" y="830268"/>
                    <a:pt x="0" y="782265"/>
                  </a:cubicBezTo>
                  <a:lnTo>
                    <a:pt x="0" y="8691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58" tIns="38158" rIns="38158" bIns="3815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e-DE" sz="2000" dirty="0"/>
                <a:t>8</a:t>
              </a:r>
              <a:r>
                <a:rPr lang="de-DE" sz="2000" kern="1200" dirty="0"/>
                <a:t>0%</a:t>
              </a:r>
            </a:p>
          </p:txBody>
        </p:sp>
        <p:sp>
          <p:nvSpPr>
            <p:cNvPr id="10" name="Freihandform: Form 9"/>
            <p:cNvSpPr/>
            <p:nvPr/>
          </p:nvSpPr>
          <p:spPr>
            <a:xfrm rot="21597210">
              <a:off x="4645130" y="2860266"/>
              <a:ext cx="678624" cy="35209"/>
            </a:xfrm>
            <a:custGeom>
              <a:avLst/>
              <a:gdLst>
                <a:gd name="connsiteX0" fmla="*/ 0 w 678624"/>
                <a:gd name="connsiteY0" fmla="*/ 17604 h 35209"/>
                <a:gd name="connsiteX1" fmla="*/ 678624 w 678624"/>
                <a:gd name="connsiteY1" fmla="*/ 17604 h 35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78624" h="35209">
                  <a:moveTo>
                    <a:pt x="0" y="17604"/>
                  </a:moveTo>
                  <a:lnTo>
                    <a:pt x="678624" y="17604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699" tIns="-321708" rIns="12700" bIns="-32170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endParaRPr lang="de-DE" sz="2000" kern="1200" dirty="0"/>
            </a:p>
          </p:txBody>
        </p:sp>
        <p:sp>
          <p:nvSpPr>
            <p:cNvPr id="11" name="Freihandform: Form 10"/>
            <p:cNvSpPr/>
            <p:nvPr/>
          </p:nvSpPr>
          <p:spPr>
            <a:xfrm>
              <a:off x="5323754" y="2443003"/>
              <a:ext cx="1773840" cy="869183"/>
            </a:xfrm>
            <a:custGeom>
              <a:avLst/>
              <a:gdLst>
                <a:gd name="connsiteX0" fmla="*/ 0 w 1773840"/>
                <a:gd name="connsiteY0" fmla="*/ 86918 h 869183"/>
                <a:gd name="connsiteX1" fmla="*/ 86918 w 1773840"/>
                <a:gd name="connsiteY1" fmla="*/ 0 h 869183"/>
                <a:gd name="connsiteX2" fmla="*/ 1686922 w 1773840"/>
                <a:gd name="connsiteY2" fmla="*/ 0 h 869183"/>
                <a:gd name="connsiteX3" fmla="*/ 1773840 w 1773840"/>
                <a:gd name="connsiteY3" fmla="*/ 86918 h 869183"/>
                <a:gd name="connsiteX4" fmla="*/ 1773840 w 1773840"/>
                <a:gd name="connsiteY4" fmla="*/ 782265 h 869183"/>
                <a:gd name="connsiteX5" fmla="*/ 1686922 w 1773840"/>
                <a:gd name="connsiteY5" fmla="*/ 869183 h 869183"/>
                <a:gd name="connsiteX6" fmla="*/ 86918 w 1773840"/>
                <a:gd name="connsiteY6" fmla="*/ 869183 h 869183"/>
                <a:gd name="connsiteX7" fmla="*/ 0 w 1773840"/>
                <a:gd name="connsiteY7" fmla="*/ 782265 h 869183"/>
                <a:gd name="connsiteX8" fmla="*/ 0 w 1773840"/>
                <a:gd name="connsiteY8" fmla="*/ 86918 h 869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3840" h="869183">
                  <a:moveTo>
                    <a:pt x="0" y="86918"/>
                  </a:moveTo>
                  <a:cubicBezTo>
                    <a:pt x="0" y="38915"/>
                    <a:pt x="38915" y="0"/>
                    <a:pt x="86918" y="0"/>
                  </a:cubicBezTo>
                  <a:lnTo>
                    <a:pt x="1686922" y="0"/>
                  </a:lnTo>
                  <a:cubicBezTo>
                    <a:pt x="1734925" y="0"/>
                    <a:pt x="1773840" y="38915"/>
                    <a:pt x="1773840" y="86918"/>
                  </a:cubicBezTo>
                  <a:lnTo>
                    <a:pt x="1773840" y="782265"/>
                  </a:lnTo>
                  <a:cubicBezTo>
                    <a:pt x="1773840" y="830268"/>
                    <a:pt x="1734925" y="869183"/>
                    <a:pt x="1686922" y="869183"/>
                  </a:cubicBezTo>
                  <a:lnTo>
                    <a:pt x="86918" y="869183"/>
                  </a:lnTo>
                  <a:cubicBezTo>
                    <a:pt x="38915" y="869183"/>
                    <a:pt x="0" y="830268"/>
                    <a:pt x="0" y="782265"/>
                  </a:cubicBezTo>
                  <a:lnTo>
                    <a:pt x="0" y="8691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58" tIns="38158" rIns="38158" bIns="3815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de-DE" sz="2000" kern="1200" dirty="0"/>
                <a:t>Umrechnung in eine MSA-Note </a:t>
              </a:r>
            </a:p>
          </p:txBody>
        </p:sp>
        <p:sp>
          <p:nvSpPr>
            <p:cNvPr id="12" name="Freihandform: Form 11"/>
            <p:cNvSpPr/>
            <p:nvPr/>
          </p:nvSpPr>
          <p:spPr>
            <a:xfrm rot="19509689">
              <a:off x="7020245" y="2613462"/>
              <a:ext cx="863096" cy="35209"/>
            </a:xfrm>
            <a:custGeom>
              <a:avLst/>
              <a:gdLst>
                <a:gd name="connsiteX0" fmla="*/ 0 w 863096"/>
                <a:gd name="connsiteY0" fmla="*/ 17604 h 35209"/>
                <a:gd name="connsiteX1" fmla="*/ 863096 w 863096"/>
                <a:gd name="connsiteY1" fmla="*/ 17604 h 35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3096" h="35209">
                  <a:moveTo>
                    <a:pt x="0" y="17604"/>
                  </a:moveTo>
                  <a:lnTo>
                    <a:pt x="863096" y="17604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2671" tIns="-413945" rIns="422670" bIns="-413943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endParaRPr lang="de-DE" sz="2000" kern="1200" dirty="0"/>
            </a:p>
          </p:txBody>
        </p:sp>
        <p:sp>
          <p:nvSpPr>
            <p:cNvPr id="13" name="Freihandform: Form 12"/>
            <p:cNvSpPr/>
            <p:nvPr/>
          </p:nvSpPr>
          <p:spPr>
            <a:xfrm>
              <a:off x="7805994" y="1949946"/>
              <a:ext cx="3331381" cy="869183"/>
            </a:xfrm>
            <a:custGeom>
              <a:avLst/>
              <a:gdLst>
                <a:gd name="connsiteX0" fmla="*/ 0 w 3331381"/>
                <a:gd name="connsiteY0" fmla="*/ 86918 h 869183"/>
                <a:gd name="connsiteX1" fmla="*/ 86918 w 3331381"/>
                <a:gd name="connsiteY1" fmla="*/ 0 h 869183"/>
                <a:gd name="connsiteX2" fmla="*/ 3244463 w 3331381"/>
                <a:gd name="connsiteY2" fmla="*/ 0 h 869183"/>
                <a:gd name="connsiteX3" fmla="*/ 3331381 w 3331381"/>
                <a:gd name="connsiteY3" fmla="*/ 86918 h 869183"/>
                <a:gd name="connsiteX4" fmla="*/ 3331381 w 3331381"/>
                <a:gd name="connsiteY4" fmla="*/ 782265 h 869183"/>
                <a:gd name="connsiteX5" fmla="*/ 3244463 w 3331381"/>
                <a:gd name="connsiteY5" fmla="*/ 869183 h 869183"/>
                <a:gd name="connsiteX6" fmla="*/ 86918 w 3331381"/>
                <a:gd name="connsiteY6" fmla="*/ 869183 h 869183"/>
                <a:gd name="connsiteX7" fmla="*/ 0 w 3331381"/>
                <a:gd name="connsiteY7" fmla="*/ 782265 h 869183"/>
                <a:gd name="connsiteX8" fmla="*/ 0 w 3331381"/>
                <a:gd name="connsiteY8" fmla="*/ 86918 h 869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31381" h="869183">
                  <a:moveTo>
                    <a:pt x="0" y="86918"/>
                  </a:moveTo>
                  <a:cubicBezTo>
                    <a:pt x="0" y="38915"/>
                    <a:pt x="38915" y="0"/>
                    <a:pt x="86918" y="0"/>
                  </a:cubicBezTo>
                  <a:lnTo>
                    <a:pt x="3244463" y="0"/>
                  </a:lnTo>
                  <a:cubicBezTo>
                    <a:pt x="3292466" y="0"/>
                    <a:pt x="3331381" y="38915"/>
                    <a:pt x="3331381" y="86918"/>
                  </a:cubicBezTo>
                  <a:lnTo>
                    <a:pt x="3331381" y="782265"/>
                  </a:lnTo>
                  <a:cubicBezTo>
                    <a:pt x="3331381" y="830268"/>
                    <a:pt x="3292466" y="869183"/>
                    <a:pt x="3244463" y="869183"/>
                  </a:cubicBezTo>
                  <a:lnTo>
                    <a:pt x="86918" y="869183"/>
                  </a:lnTo>
                  <a:cubicBezTo>
                    <a:pt x="38915" y="869183"/>
                    <a:pt x="0" y="830268"/>
                    <a:pt x="0" y="782265"/>
                  </a:cubicBezTo>
                  <a:lnTo>
                    <a:pt x="0" y="8691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58" tIns="38158" rIns="38158" bIns="3815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de-DE" sz="2000" kern="1200" dirty="0"/>
                <a:t>Schriftliche Leistungen</a:t>
              </a:r>
            </a:p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de-DE" sz="1600" kern="1200" dirty="0"/>
                <a:t>(2 KA aus 1. </a:t>
              </a:r>
              <a:r>
                <a:rPr lang="de-DE" sz="1600" kern="1200" dirty="0" err="1"/>
                <a:t>Hlbj</a:t>
              </a:r>
              <a:r>
                <a:rPr lang="de-DE" sz="1600" kern="1200" dirty="0"/>
                <a:t>., </a:t>
              </a:r>
            </a:p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de-DE" sz="1600" dirty="0"/>
                <a:t>2 Ka aus dem 2. </a:t>
              </a:r>
              <a:r>
                <a:rPr lang="de-DE" sz="1600" dirty="0" err="1"/>
                <a:t>Hj</a:t>
              </a:r>
              <a:r>
                <a:rPr lang="de-DE" sz="1600" kern="1200" dirty="0"/>
                <a:t>)</a:t>
              </a:r>
            </a:p>
          </p:txBody>
        </p:sp>
        <p:sp>
          <p:nvSpPr>
            <p:cNvPr id="14" name="Freihandform: Form 13"/>
            <p:cNvSpPr/>
            <p:nvPr/>
          </p:nvSpPr>
          <p:spPr>
            <a:xfrm rot="2093372">
              <a:off x="7019952" y="3107070"/>
              <a:ext cx="863919" cy="35209"/>
            </a:xfrm>
            <a:custGeom>
              <a:avLst/>
              <a:gdLst>
                <a:gd name="connsiteX0" fmla="*/ 0 w 863919"/>
                <a:gd name="connsiteY0" fmla="*/ 17604 h 35209"/>
                <a:gd name="connsiteX1" fmla="*/ 863919 w 863919"/>
                <a:gd name="connsiteY1" fmla="*/ 17604 h 35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3919" h="35209">
                  <a:moveTo>
                    <a:pt x="0" y="17604"/>
                  </a:moveTo>
                  <a:lnTo>
                    <a:pt x="863919" y="17604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3061" tIns="-414357" rIns="423062" bIns="-414354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endParaRPr lang="de-DE" sz="2000" kern="1200"/>
            </a:p>
          </p:txBody>
        </p:sp>
        <p:sp>
          <p:nvSpPr>
            <p:cNvPr id="15" name="Freihandform: Form 14"/>
            <p:cNvSpPr/>
            <p:nvPr/>
          </p:nvSpPr>
          <p:spPr>
            <a:xfrm>
              <a:off x="7806230" y="2937162"/>
              <a:ext cx="3331948" cy="869183"/>
            </a:xfrm>
            <a:custGeom>
              <a:avLst/>
              <a:gdLst>
                <a:gd name="connsiteX0" fmla="*/ 0 w 3331948"/>
                <a:gd name="connsiteY0" fmla="*/ 86918 h 869183"/>
                <a:gd name="connsiteX1" fmla="*/ 86918 w 3331948"/>
                <a:gd name="connsiteY1" fmla="*/ 0 h 869183"/>
                <a:gd name="connsiteX2" fmla="*/ 3245030 w 3331948"/>
                <a:gd name="connsiteY2" fmla="*/ 0 h 869183"/>
                <a:gd name="connsiteX3" fmla="*/ 3331948 w 3331948"/>
                <a:gd name="connsiteY3" fmla="*/ 86918 h 869183"/>
                <a:gd name="connsiteX4" fmla="*/ 3331948 w 3331948"/>
                <a:gd name="connsiteY4" fmla="*/ 782265 h 869183"/>
                <a:gd name="connsiteX5" fmla="*/ 3245030 w 3331948"/>
                <a:gd name="connsiteY5" fmla="*/ 869183 h 869183"/>
                <a:gd name="connsiteX6" fmla="*/ 86918 w 3331948"/>
                <a:gd name="connsiteY6" fmla="*/ 869183 h 869183"/>
                <a:gd name="connsiteX7" fmla="*/ 0 w 3331948"/>
                <a:gd name="connsiteY7" fmla="*/ 782265 h 869183"/>
                <a:gd name="connsiteX8" fmla="*/ 0 w 3331948"/>
                <a:gd name="connsiteY8" fmla="*/ 86918 h 869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31948" h="869183">
                  <a:moveTo>
                    <a:pt x="0" y="86918"/>
                  </a:moveTo>
                  <a:cubicBezTo>
                    <a:pt x="0" y="38915"/>
                    <a:pt x="38915" y="0"/>
                    <a:pt x="86918" y="0"/>
                  </a:cubicBezTo>
                  <a:lnTo>
                    <a:pt x="3245030" y="0"/>
                  </a:lnTo>
                  <a:cubicBezTo>
                    <a:pt x="3293033" y="0"/>
                    <a:pt x="3331948" y="38915"/>
                    <a:pt x="3331948" y="86918"/>
                  </a:cubicBezTo>
                  <a:lnTo>
                    <a:pt x="3331948" y="782265"/>
                  </a:lnTo>
                  <a:cubicBezTo>
                    <a:pt x="3331948" y="830268"/>
                    <a:pt x="3293033" y="869183"/>
                    <a:pt x="3245030" y="869183"/>
                  </a:cubicBezTo>
                  <a:lnTo>
                    <a:pt x="86918" y="869183"/>
                  </a:lnTo>
                  <a:cubicBezTo>
                    <a:pt x="38915" y="869183"/>
                    <a:pt x="0" y="830268"/>
                    <a:pt x="0" y="782265"/>
                  </a:cubicBezTo>
                  <a:lnTo>
                    <a:pt x="0" y="8691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58" tIns="38158" rIns="38158" bIns="3815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de-DE" sz="2000" kern="1200" dirty="0"/>
                <a:t>Laufende Mitarbeit </a:t>
              </a:r>
            </a:p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de-DE" sz="1600" kern="1200" dirty="0"/>
                <a:t>(ganzes Jahr)</a:t>
              </a:r>
            </a:p>
          </p:txBody>
        </p:sp>
        <p:sp>
          <p:nvSpPr>
            <p:cNvPr id="16" name="Freihandform: Form 15"/>
            <p:cNvSpPr/>
            <p:nvPr/>
          </p:nvSpPr>
          <p:spPr>
            <a:xfrm rot="3640013">
              <a:off x="2803660" y="4321335"/>
              <a:ext cx="1022188" cy="35209"/>
            </a:xfrm>
            <a:custGeom>
              <a:avLst/>
              <a:gdLst>
                <a:gd name="connsiteX0" fmla="*/ 0 w 1022188"/>
                <a:gd name="connsiteY0" fmla="*/ 17604 h 35209"/>
                <a:gd name="connsiteX1" fmla="*/ 1022188 w 1022188"/>
                <a:gd name="connsiteY1" fmla="*/ 17604 h 35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22188" h="35209">
                  <a:moveTo>
                    <a:pt x="0" y="17604"/>
                  </a:moveTo>
                  <a:lnTo>
                    <a:pt x="1022188" y="17604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8240" tIns="-493490" rIns="498238" bIns="-49349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endParaRPr lang="de-DE" sz="2000" kern="1200"/>
            </a:p>
          </p:txBody>
        </p:sp>
        <p:sp>
          <p:nvSpPr>
            <p:cNvPr id="17" name="Freihandform: Form 16"/>
            <p:cNvSpPr/>
            <p:nvPr/>
          </p:nvSpPr>
          <p:spPr>
            <a:xfrm>
              <a:off x="3565132" y="4349913"/>
              <a:ext cx="1079997" cy="869183"/>
            </a:xfrm>
            <a:custGeom>
              <a:avLst/>
              <a:gdLst>
                <a:gd name="connsiteX0" fmla="*/ 0 w 1079997"/>
                <a:gd name="connsiteY0" fmla="*/ 86918 h 869183"/>
                <a:gd name="connsiteX1" fmla="*/ 86918 w 1079997"/>
                <a:gd name="connsiteY1" fmla="*/ 0 h 869183"/>
                <a:gd name="connsiteX2" fmla="*/ 993079 w 1079997"/>
                <a:gd name="connsiteY2" fmla="*/ 0 h 869183"/>
                <a:gd name="connsiteX3" fmla="*/ 1079997 w 1079997"/>
                <a:gd name="connsiteY3" fmla="*/ 86918 h 869183"/>
                <a:gd name="connsiteX4" fmla="*/ 1079997 w 1079997"/>
                <a:gd name="connsiteY4" fmla="*/ 782265 h 869183"/>
                <a:gd name="connsiteX5" fmla="*/ 993079 w 1079997"/>
                <a:gd name="connsiteY5" fmla="*/ 869183 h 869183"/>
                <a:gd name="connsiteX6" fmla="*/ 86918 w 1079997"/>
                <a:gd name="connsiteY6" fmla="*/ 869183 h 869183"/>
                <a:gd name="connsiteX7" fmla="*/ 0 w 1079997"/>
                <a:gd name="connsiteY7" fmla="*/ 782265 h 869183"/>
                <a:gd name="connsiteX8" fmla="*/ 0 w 1079997"/>
                <a:gd name="connsiteY8" fmla="*/ 86918 h 869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79997" h="869183">
                  <a:moveTo>
                    <a:pt x="0" y="86918"/>
                  </a:moveTo>
                  <a:cubicBezTo>
                    <a:pt x="0" y="38915"/>
                    <a:pt x="38915" y="0"/>
                    <a:pt x="86918" y="0"/>
                  </a:cubicBezTo>
                  <a:lnTo>
                    <a:pt x="993079" y="0"/>
                  </a:lnTo>
                  <a:cubicBezTo>
                    <a:pt x="1041082" y="0"/>
                    <a:pt x="1079997" y="38915"/>
                    <a:pt x="1079997" y="86918"/>
                  </a:cubicBezTo>
                  <a:lnTo>
                    <a:pt x="1079997" y="782265"/>
                  </a:lnTo>
                  <a:cubicBezTo>
                    <a:pt x="1079997" y="830268"/>
                    <a:pt x="1041082" y="869183"/>
                    <a:pt x="993079" y="869183"/>
                  </a:cubicBezTo>
                  <a:lnTo>
                    <a:pt x="86918" y="869183"/>
                  </a:lnTo>
                  <a:cubicBezTo>
                    <a:pt x="38915" y="869183"/>
                    <a:pt x="0" y="830268"/>
                    <a:pt x="0" y="782265"/>
                  </a:cubicBezTo>
                  <a:lnTo>
                    <a:pt x="0" y="8691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58" tIns="38158" rIns="38158" bIns="3815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de-DE" sz="2000" dirty="0"/>
                <a:t>2</a:t>
              </a:r>
              <a:r>
                <a:rPr lang="de-DE" sz="2000" kern="1200" dirty="0"/>
                <a:t>0%</a:t>
              </a:r>
            </a:p>
          </p:txBody>
        </p:sp>
        <p:sp>
          <p:nvSpPr>
            <p:cNvPr id="18" name="Freihandform: Form 17"/>
            <p:cNvSpPr/>
            <p:nvPr/>
          </p:nvSpPr>
          <p:spPr>
            <a:xfrm rot="19674601">
              <a:off x="4583939" y="4554133"/>
              <a:ext cx="801005" cy="35209"/>
            </a:xfrm>
            <a:custGeom>
              <a:avLst/>
              <a:gdLst>
                <a:gd name="connsiteX0" fmla="*/ 0 w 801005"/>
                <a:gd name="connsiteY0" fmla="*/ 17604 h 35209"/>
                <a:gd name="connsiteX1" fmla="*/ 801005 w 801005"/>
                <a:gd name="connsiteY1" fmla="*/ 17604 h 35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01005" h="35209">
                  <a:moveTo>
                    <a:pt x="0" y="17604"/>
                  </a:moveTo>
                  <a:lnTo>
                    <a:pt x="801005" y="17604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93177" tIns="-382898" rIns="393177" bIns="-382899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endParaRPr lang="de-DE" sz="2000" kern="1200"/>
            </a:p>
          </p:txBody>
        </p:sp>
        <p:sp>
          <p:nvSpPr>
            <p:cNvPr id="19" name="Freihandform: Form 18"/>
            <p:cNvSpPr/>
            <p:nvPr/>
          </p:nvSpPr>
          <p:spPr>
            <a:xfrm>
              <a:off x="5323754" y="3924378"/>
              <a:ext cx="2824439" cy="869183"/>
            </a:xfrm>
            <a:custGeom>
              <a:avLst/>
              <a:gdLst>
                <a:gd name="connsiteX0" fmla="*/ 0 w 2824439"/>
                <a:gd name="connsiteY0" fmla="*/ 86918 h 869183"/>
                <a:gd name="connsiteX1" fmla="*/ 86918 w 2824439"/>
                <a:gd name="connsiteY1" fmla="*/ 0 h 869183"/>
                <a:gd name="connsiteX2" fmla="*/ 2737521 w 2824439"/>
                <a:gd name="connsiteY2" fmla="*/ 0 h 869183"/>
                <a:gd name="connsiteX3" fmla="*/ 2824439 w 2824439"/>
                <a:gd name="connsiteY3" fmla="*/ 86918 h 869183"/>
                <a:gd name="connsiteX4" fmla="*/ 2824439 w 2824439"/>
                <a:gd name="connsiteY4" fmla="*/ 782265 h 869183"/>
                <a:gd name="connsiteX5" fmla="*/ 2737521 w 2824439"/>
                <a:gd name="connsiteY5" fmla="*/ 869183 h 869183"/>
                <a:gd name="connsiteX6" fmla="*/ 86918 w 2824439"/>
                <a:gd name="connsiteY6" fmla="*/ 869183 h 869183"/>
                <a:gd name="connsiteX7" fmla="*/ 0 w 2824439"/>
                <a:gd name="connsiteY7" fmla="*/ 782265 h 869183"/>
                <a:gd name="connsiteX8" fmla="*/ 0 w 2824439"/>
                <a:gd name="connsiteY8" fmla="*/ 86918 h 8691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24439" h="869183">
                  <a:moveTo>
                    <a:pt x="0" y="86918"/>
                  </a:moveTo>
                  <a:cubicBezTo>
                    <a:pt x="0" y="38915"/>
                    <a:pt x="38915" y="0"/>
                    <a:pt x="86918" y="0"/>
                  </a:cubicBezTo>
                  <a:lnTo>
                    <a:pt x="2737521" y="0"/>
                  </a:lnTo>
                  <a:cubicBezTo>
                    <a:pt x="2785524" y="0"/>
                    <a:pt x="2824439" y="38915"/>
                    <a:pt x="2824439" y="86918"/>
                  </a:cubicBezTo>
                  <a:lnTo>
                    <a:pt x="2824439" y="782265"/>
                  </a:lnTo>
                  <a:cubicBezTo>
                    <a:pt x="2824439" y="830268"/>
                    <a:pt x="2785524" y="869183"/>
                    <a:pt x="2737521" y="869183"/>
                  </a:cubicBezTo>
                  <a:lnTo>
                    <a:pt x="86918" y="869183"/>
                  </a:lnTo>
                  <a:cubicBezTo>
                    <a:pt x="38915" y="869183"/>
                    <a:pt x="0" y="830268"/>
                    <a:pt x="0" y="782265"/>
                  </a:cubicBezTo>
                  <a:lnTo>
                    <a:pt x="0" y="86918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58" tIns="38158" rIns="38158" bIns="3815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de-DE" sz="2000" kern="1200" dirty="0"/>
                <a:t>Note der  </a:t>
              </a:r>
              <a:endParaRPr lang="de-DE" sz="2000" kern="1200" dirty="0">
                <a:highlight>
                  <a:srgbClr val="FF0000"/>
                </a:highlight>
              </a:endParaRPr>
            </a:p>
            <a:p>
              <a:pPr marL="0" lvl="0" indent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de-DE" sz="2000" kern="1200" dirty="0"/>
                <a:t>MSA-Prüfung  (20%)</a:t>
              </a:r>
            </a:p>
          </p:txBody>
        </p:sp>
      </p:grpSp>
      <p:grpSp>
        <p:nvGrpSpPr>
          <p:cNvPr id="25" name="Gruppieren 24"/>
          <p:cNvGrpSpPr/>
          <p:nvPr/>
        </p:nvGrpSpPr>
        <p:grpSpPr>
          <a:xfrm>
            <a:off x="0" y="71718"/>
            <a:ext cx="12192000" cy="696817"/>
            <a:chOff x="0" y="71718"/>
            <a:chExt cx="12192000" cy="696817"/>
          </a:xfrm>
          <a:solidFill>
            <a:srgbClr val="C00000"/>
          </a:solidFill>
        </p:grpSpPr>
        <p:sp>
          <p:nvSpPr>
            <p:cNvPr id="26" name="Rechteck 25"/>
            <p:cNvSpPr/>
            <p:nvPr/>
          </p:nvSpPr>
          <p:spPr>
            <a:xfrm>
              <a:off x="0" y="71718"/>
              <a:ext cx="12192000" cy="696817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7" name="Grafik 26" descr="GymHeid_LOGO_pfade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176956" y="114670"/>
              <a:ext cx="910590" cy="600075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038290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9254" y="964343"/>
            <a:ext cx="8146426" cy="696817"/>
          </a:xfrm>
        </p:spPr>
        <p:txBody>
          <a:bodyPr>
            <a:normAutofit/>
          </a:bodyPr>
          <a:lstStyle/>
          <a:p>
            <a:r>
              <a:rPr lang="de-DE" sz="3200" dirty="0"/>
              <a:t>Umrechnung Noten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3009254" y="1931274"/>
          <a:ext cx="6234452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5470">
                  <a:extLst>
                    <a:ext uri="{9D8B030D-6E8A-4147-A177-3AD203B41FA5}">
                      <a16:colId xmlns:a16="http://schemas.microsoft.com/office/drawing/2014/main" val="434705819"/>
                    </a:ext>
                  </a:extLst>
                </a:gridCol>
                <a:gridCol w="4238982">
                  <a:extLst>
                    <a:ext uri="{9D8B030D-6E8A-4147-A177-3AD203B41FA5}">
                      <a16:colId xmlns:a16="http://schemas.microsoft.com/office/drawing/2014/main" val="1973202554"/>
                    </a:ext>
                  </a:extLst>
                </a:gridCol>
              </a:tblGrid>
              <a:tr h="4582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Gymnasiale Note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effectLst/>
                        </a:rPr>
                        <a:t>Abschlussbezogene Note (MSA)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extLst>
                  <a:ext uri="{0D108BD9-81ED-4DB2-BD59-A6C34878D82A}">
                    <a16:rowId xmlns:a16="http://schemas.microsoft.com/office/drawing/2014/main" val="775803319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1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1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054158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1-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550287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2+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de-DE" sz="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extLst>
                  <a:ext uri="{0D108BD9-81ED-4DB2-BD59-A6C34878D82A}">
                    <a16:rowId xmlns:a16="http://schemas.microsoft.com/office/drawing/2014/main" val="4226721000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262319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2-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4811600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3+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2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extLst>
                  <a:ext uri="{0D108BD9-81ED-4DB2-BD59-A6C34878D82A}">
                    <a16:rowId xmlns:a16="http://schemas.microsoft.com/office/drawing/2014/main" val="1960137059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3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853277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3-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823486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4+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3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extLst>
                  <a:ext uri="{0D108BD9-81ED-4DB2-BD59-A6C34878D82A}">
                    <a16:rowId xmlns:a16="http://schemas.microsoft.com/office/drawing/2014/main" val="2804089756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4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435050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4-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70341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5+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4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extLst>
                  <a:ext uri="{0D108BD9-81ED-4DB2-BD59-A6C34878D82A}">
                    <a16:rowId xmlns:a16="http://schemas.microsoft.com/office/drawing/2014/main" val="3506384057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5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679544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5-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449357"/>
                  </a:ext>
                </a:extLst>
              </a:tr>
              <a:tr h="2366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6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6 (wird nicht umgerechnet)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58" marR="59158" marT="0" marB="0" anchor="ctr"/>
                </a:tc>
                <a:extLst>
                  <a:ext uri="{0D108BD9-81ED-4DB2-BD59-A6C34878D82A}">
                    <a16:rowId xmlns:a16="http://schemas.microsoft.com/office/drawing/2014/main" val="3349192933"/>
                  </a:ext>
                </a:extLst>
              </a:tr>
            </a:tbl>
          </a:graphicData>
        </a:graphic>
      </p:graphicFrame>
      <p:grpSp>
        <p:nvGrpSpPr>
          <p:cNvPr id="8" name="Gruppieren 7"/>
          <p:cNvGrpSpPr/>
          <p:nvPr/>
        </p:nvGrpSpPr>
        <p:grpSpPr>
          <a:xfrm>
            <a:off x="0" y="71718"/>
            <a:ext cx="12192000" cy="696817"/>
            <a:chOff x="0" y="71718"/>
            <a:chExt cx="12192000" cy="696817"/>
          </a:xfrm>
          <a:solidFill>
            <a:srgbClr val="C00000"/>
          </a:solidFill>
        </p:grpSpPr>
        <p:sp>
          <p:nvSpPr>
            <p:cNvPr id="9" name="Rechteck 8"/>
            <p:cNvSpPr/>
            <p:nvPr/>
          </p:nvSpPr>
          <p:spPr>
            <a:xfrm>
              <a:off x="0" y="71718"/>
              <a:ext cx="12192000" cy="696817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0" name="Grafik 9" descr="GymHeid_LOGO_pfade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176956" y="114670"/>
              <a:ext cx="910590" cy="600075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484254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66775" y="962025"/>
            <a:ext cx="11142345" cy="775335"/>
          </a:xfrm>
        </p:spPr>
        <p:txBody>
          <a:bodyPr>
            <a:noAutofit/>
          </a:bodyPr>
          <a:lstStyle/>
          <a:p>
            <a:r>
              <a:rPr lang="de-DE" sz="3200" dirty="0"/>
              <a:t>Zeugnisse für </a:t>
            </a:r>
            <a:r>
              <a:rPr lang="de-DE" sz="3200" dirty="0" err="1"/>
              <a:t>SuS</a:t>
            </a:r>
            <a:r>
              <a:rPr lang="de-DE" sz="3200" dirty="0"/>
              <a:t>, die an der MSA-Prüfung teilgenommen haben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91165"/>
          </a:xfrm>
        </p:spPr>
        <p:txBody>
          <a:bodyPr>
            <a:noAutofit/>
          </a:bodyPr>
          <a:lstStyle/>
          <a:p>
            <a:pPr marL="361950" indent="-180975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b="1" dirty="0"/>
              <a:t>Versetzung in die Oberstufe erreicht</a:t>
            </a:r>
          </a:p>
          <a:p>
            <a:pPr marL="759333" lvl="1" indent="-285750">
              <a:lnSpc>
                <a:spcPct val="110000"/>
              </a:lnSpc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de-DE" sz="2000" dirty="0"/>
              <a:t>Die Ergebnisse der MSA-Prüfungen finden </a:t>
            </a:r>
            <a:r>
              <a:rPr lang="de-DE" sz="2000" b="1" u="sng" dirty="0"/>
              <a:t>keine</a:t>
            </a:r>
            <a:r>
              <a:rPr lang="de-DE" sz="2000" dirty="0"/>
              <a:t> Berücksichtigung. </a:t>
            </a:r>
          </a:p>
          <a:p>
            <a:pPr marL="1125093" lvl="3" indent="-285750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ð"/>
            </a:pPr>
            <a:r>
              <a:rPr lang="de-DE" sz="2000" dirty="0"/>
              <a:t>Die Noten werden so gebildet wie bei den </a:t>
            </a:r>
            <a:r>
              <a:rPr lang="de-DE" sz="2000" dirty="0" err="1"/>
              <a:t>SuS</a:t>
            </a:r>
            <a:r>
              <a:rPr lang="de-DE" sz="2000" dirty="0"/>
              <a:t>, die nicht an den MSA-Prüfungen teilgenommen haben.  </a:t>
            </a:r>
          </a:p>
          <a:p>
            <a:pPr marL="361950" indent="-180975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DE" sz="2000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0" y="71718"/>
            <a:ext cx="12192000" cy="696817"/>
            <a:chOff x="0" y="71718"/>
            <a:chExt cx="12192000" cy="696817"/>
          </a:xfrm>
          <a:solidFill>
            <a:srgbClr val="C00000"/>
          </a:solidFill>
        </p:grpSpPr>
        <p:sp>
          <p:nvSpPr>
            <p:cNvPr id="8" name="Rechteck 7"/>
            <p:cNvSpPr/>
            <p:nvPr/>
          </p:nvSpPr>
          <p:spPr>
            <a:xfrm>
              <a:off x="0" y="71718"/>
              <a:ext cx="12192000" cy="696817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9" name="Grafik 8" descr="GymHeid_LOGO_pfade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176956" y="114670"/>
              <a:ext cx="910590" cy="600075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88624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52501" y="866775"/>
            <a:ext cx="10429874" cy="870585"/>
          </a:xfrm>
        </p:spPr>
        <p:txBody>
          <a:bodyPr>
            <a:noAutofit/>
          </a:bodyPr>
          <a:lstStyle/>
          <a:p>
            <a:r>
              <a:rPr lang="de-DE" sz="3200" dirty="0"/>
              <a:t>Zeugnisse für </a:t>
            </a:r>
            <a:r>
              <a:rPr lang="de-DE" sz="3200" dirty="0" err="1"/>
              <a:t>SuS</a:t>
            </a:r>
            <a:r>
              <a:rPr lang="de-DE" sz="3200" dirty="0"/>
              <a:t>, die an der MSA-Prüfung teilgenommen haben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91165"/>
          </a:xfrm>
        </p:spPr>
        <p:txBody>
          <a:bodyPr>
            <a:noAutofit/>
          </a:bodyPr>
          <a:lstStyle/>
          <a:p>
            <a:pPr marL="361950" indent="-180975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b="1" dirty="0"/>
              <a:t>MSA erreicht, aber keine Versetzung in die Oberstufe</a:t>
            </a:r>
          </a:p>
          <a:p>
            <a:pPr marL="759333" lvl="1" indent="-285750">
              <a:lnSpc>
                <a:spcPct val="110000"/>
              </a:lnSpc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de-DE" sz="2000" dirty="0"/>
              <a:t>Die Noten werden zunächst so gebildet wie bei den </a:t>
            </a:r>
            <a:r>
              <a:rPr lang="de-DE" sz="2000" dirty="0" err="1"/>
              <a:t>SuS</a:t>
            </a:r>
            <a:r>
              <a:rPr lang="de-DE" sz="2000" dirty="0"/>
              <a:t>, die nicht an den MSA-Prüfungen teilgenommen haben. </a:t>
            </a:r>
          </a:p>
          <a:p>
            <a:pPr marL="759333" lvl="1" indent="-285750">
              <a:lnSpc>
                <a:spcPct val="110000"/>
              </a:lnSpc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de-DE" sz="2000" dirty="0"/>
              <a:t>In Mathe, Deutsch, Englisch und dem 4. Fach werden dann zusätzlich die MSA-Noten unter Berücksichtigung der Prüfungsergebnisse errechnet. </a:t>
            </a:r>
          </a:p>
          <a:p>
            <a:pPr marL="759333" lvl="1" indent="-285750">
              <a:lnSpc>
                <a:spcPct val="110000"/>
              </a:lnSpc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de-DE" sz="2000" dirty="0"/>
              <a:t>Es wird ein Abschlusszeugnis erstellt.</a:t>
            </a:r>
          </a:p>
          <a:p>
            <a:pPr marL="1125093" lvl="3" indent="-285750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ð"/>
            </a:pPr>
            <a:r>
              <a:rPr lang="de-DE" sz="2000" dirty="0"/>
              <a:t>Auf Antrag der Erziehungsberechtigten kann ein Abschlusszeugnis erstellt werden, das nur die MSA-Noten ausweist.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0" y="71718"/>
            <a:ext cx="12192000" cy="696817"/>
            <a:chOff x="0" y="71718"/>
            <a:chExt cx="12192000" cy="696817"/>
          </a:xfrm>
          <a:solidFill>
            <a:srgbClr val="C00000"/>
          </a:solidFill>
        </p:grpSpPr>
        <p:sp>
          <p:nvSpPr>
            <p:cNvPr id="8" name="Rechteck 7"/>
            <p:cNvSpPr/>
            <p:nvPr/>
          </p:nvSpPr>
          <p:spPr>
            <a:xfrm>
              <a:off x="0" y="71718"/>
              <a:ext cx="12192000" cy="696817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9" name="Grafik 8" descr="GymHeid_LOGO_pfade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176956" y="114670"/>
              <a:ext cx="910590" cy="600075"/>
            </a:xfrm>
            <a:prstGeom prst="rect">
              <a:avLst/>
            </a:prstGeom>
            <a:grp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70389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3E63A9608DC364F80CCBDFAEF0EE926" ma:contentTypeVersion="0" ma:contentTypeDescription="Ein neues Dokument erstellen." ma:contentTypeScope="" ma:versionID="83979804aeede7d30716bfb4d80365f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d5e11d0132dc5bb78ad0fb0e89938a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E46483-A885-469C-BCB1-E90863853C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CA0B94A-5198-4EE9-B97E-094FFDB7C0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DCAC64-824D-4822-867C-31BE2B54F4E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Microsoft Office PowerPoint</Application>
  <PresentationFormat>Breitbild</PresentationFormat>
  <Paragraphs>57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Wingdings</vt:lpstr>
      <vt:lpstr>Office</vt:lpstr>
      <vt:lpstr>MSA</vt:lpstr>
      <vt:lpstr>Bildung der MSA-Noten in den Prüfungsfächern</vt:lpstr>
      <vt:lpstr>Bildung der MSA-Noten in den Prüfungsfächern</vt:lpstr>
      <vt:lpstr>Umrechnung Noten</vt:lpstr>
      <vt:lpstr>Zeugnisse für SuS, die an der MSA-Prüfung teilgenommen haben</vt:lpstr>
      <vt:lpstr>Zeugnisse für SuS, die an der MSA-Prüfung teilgenommen haben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Vilaumi, Jacob</dc:creator>
  <cp:lastModifiedBy>Vilaumi, Jacob</cp:lastModifiedBy>
  <cp:revision>3</cp:revision>
  <dcterms:created xsi:type="dcterms:W3CDTF">2025-09-18T13:14:02Z</dcterms:created>
  <dcterms:modified xsi:type="dcterms:W3CDTF">2026-03-26T08:52:06Z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0x010100B3E63A9608DC364F80CCBDFAEF0EE926</vt:lpwstr>
  </property>
</Properties>
</file>